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embeddedFontLst>
    <p:embeddedFont>
      <p:font typeface="Work Sans"/>
      <p:regular r:id="rId24"/>
      <p:bold r:id="rId25"/>
      <p:italic r:id="rId26"/>
      <p:boldItalic r:id="rId27"/>
    </p:embeddedFont>
    <p:embeddedFont>
      <p:font typeface="Merriweather"/>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32" roundtripDataSignature="AMtx7mjaIuAjB82994xl+iHDrqk7Q6QZn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WorkSans-regular.fntdata"/><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WorkSans-italic.fntdata"/><Relationship Id="rId25" Type="http://schemas.openxmlformats.org/officeDocument/2006/relationships/font" Target="fonts/WorkSans-bold.fntdata"/><Relationship Id="rId28" Type="http://schemas.openxmlformats.org/officeDocument/2006/relationships/font" Target="fonts/Merriweather-regular.fntdata"/><Relationship Id="rId27" Type="http://schemas.openxmlformats.org/officeDocument/2006/relationships/font" Target="fonts/WorkSans-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erriweather-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erriweather-boldItalic.fntdata"/><Relationship Id="rId30" Type="http://schemas.openxmlformats.org/officeDocument/2006/relationships/font" Target="fonts/Merriweather-italic.fntdata"/><Relationship Id="rId11" Type="http://schemas.openxmlformats.org/officeDocument/2006/relationships/slide" Target="slides/slide6.xml"/><Relationship Id="rId10" Type="http://schemas.openxmlformats.org/officeDocument/2006/relationships/slide" Target="slides/slide5.xml"/><Relationship Id="rId32" Type="http://customschemas.google.com/relationships/presentationmetadata" Target="meta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 name="Google Shape;54;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3" name="Google Shape;113;p1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9" name="Google Shape;119;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5" name="Google Shape;125;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2" name="Google Shape;132;p1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9" name="Google Shape;139;p1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 name="Google Shape;145;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3" name="Google Shape;153;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0" name="Google Shape;160;p1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8" name="Google Shape;168;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 name="Google Shape;63;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0" name="Google Shape;70;p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7" name="Google Shape;77;p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 name="Google Shape;83;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 name="Google Shape;89;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5" name="Google Shape;95;p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 name="Google Shape;101;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 name="Google Shape;107;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0"/>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3" name="Google Shape;13;p20"/>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 name="Google Shape;14;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29"/>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29"/>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49" name="Google Shape;49;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5" name="Shape 15"/>
        <p:cNvGrpSpPr/>
        <p:nvPr/>
      </p:nvGrpSpPr>
      <p:grpSpPr>
        <a:xfrm>
          <a:off x="0" y="0"/>
          <a:ext cx="0" cy="0"/>
          <a:chOff x="0" y="0"/>
          <a:chExt cx="0" cy="0"/>
        </a:xfrm>
      </p:grpSpPr>
      <p:sp>
        <p:nvSpPr>
          <p:cNvPr id="16" name="Google Shape;16;p21"/>
          <p:cNvSpPr txBox="1"/>
          <p:nvPr>
            <p:ph type="title"/>
          </p:nvPr>
        </p:nvSpPr>
        <p:spPr>
          <a:xfrm>
            <a:off x="311700" y="2926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 name="Google Shape;17;p21"/>
          <p:cNvSpPr txBox="1"/>
          <p:nvPr>
            <p:ph idx="1" type="body"/>
          </p:nvPr>
        </p:nvSpPr>
        <p:spPr>
          <a:xfrm>
            <a:off x="311700" y="1000075"/>
            <a:ext cx="8520600" cy="32460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8" name="Google Shape;18;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sp>
        <p:nvSpPr>
          <p:cNvPr id="20" name="Google Shape;20;p22"/>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1" name="Google Shape;21;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sp>
        <p:nvSpPr>
          <p:cNvPr id="23" name="Google Shape;23;p23"/>
          <p:cNvSpPr txBox="1"/>
          <p:nvPr>
            <p:ph type="title"/>
          </p:nvPr>
        </p:nvSpPr>
        <p:spPr>
          <a:xfrm>
            <a:off x="311700" y="2926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4" name="Google Shape;24;p23"/>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5" name="Google Shape;25;p23"/>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6" name="Google Shape;26;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24"/>
          <p:cNvSpPr txBox="1"/>
          <p:nvPr>
            <p:ph type="title"/>
          </p:nvPr>
        </p:nvSpPr>
        <p:spPr>
          <a:xfrm>
            <a:off x="311700" y="2926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9" name="Google Shape;29;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 name="Shape 30"/>
        <p:cNvGrpSpPr/>
        <p:nvPr/>
      </p:nvGrpSpPr>
      <p:grpSpPr>
        <a:xfrm>
          <a:off x="0" y="0"/>
          <a:ext cx="0" cy="0"/>
          <a:chOff x="0" y="0"/>
          <a:chExt cx="0" cy="0"/>
        </a:xfrm>
      </p:grpSpPr>
      <p:sp>
        <p:nvSpPr>
          <p:cNvPr id="31" name="Google Shape;31;p25"/>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2" name="Google Shape;32;p25"/>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3" name="Google Shape;33;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 name="Shape 34"/>
        <p:cNvGrpSpPr/>
        <p:nvPr/>
      </p:nvGrpSpPr>
      <p:grpSpPr>
        <a:xfrm>
          <a:off x="0" y="0"/>
          <a:ext cx="0" cy="0"/>
          <a:chOff x="0" y="0"/>
          <a:chExt cx="0" cy="0"/>
        </a:xfrm>
      </p:grpSpPr>
      <p:sp>
        <p:nvSpPr>
          <p:cNvPr id="35" name="Google Shape;35;p26"/>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6" name="Google Shape;36;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2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27"/>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0" name="Google Shape;40;p27"/>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1" name="Google Shape;41;p27"/>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2" name="Google Shape;42;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28"/>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5" name="Google Shape;45;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8.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9"/>
          <p:cNvSpPr txBox="1"/>
          <p:nvPr>
            <p:ph type="title"/>
          </p:nvPr>
        </p:nvSpPr>
        <p:spPr>
          <a:xfrm>
            <a:off x="311700" y="2926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9"/>
          <p:cNvSpPr txBox="1"/>
          <p:nvPr>
            <p:ph idx="1" type="body"/>
          </p:nvPr>
        </p:nvSpPr>
        <p:spPr>
          <a:xfrm>
            <a:off x="311700" y="1000075"/>
            <a:ext cx="8520600" cy="32460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Work Sans"/>
              <a:buChar char="●"/>
              <a:defRPr b="0" i="0" sz="1800" u="none" cap="none" strike="noStrike">
                <a:solidFill>
                  <a:schemeClr val="dk2"/>
                </a:solidFill>
                <a:latin typeface="Work Sans"/>
                <a:ea typeface="Work Sans"/>
                <a:cs typeface="Work Sans"/>
                <a:sym typeface="Work Sans"/>
              </a:defRPr>
            </a:lvl1pPr>
            <a:lvl2pPr indent="-317500" lvl="1" marL="914400" marR="0" rtl="0" algn="l">
              <a:lnSpc>
                <a:spcPct val="115000"/>
              </a:lnSpc>
              <a:spcBef>
                <a:spcPts val="1600"/>
              </a:spcBef>
              <a:spcAft>
                <a:spcPts val="0"/>
              </a:spcAft>
              <a:buClr>
                <a:schemeClr val="dk2"/>
              </a:buClr>
              <a:buSzPts val="1400"/>
              <a:buFont typeface="Work Sans"/>
              <a:buChar char="○"/>
              <a:defRPr b="0" i="0" sz="1400" u="none" cap="none" strike="noStrike">
                <a:solidFill>
                  <a:schemeClr val="dk2"/>
                </a:solidFill>
                <a:latin typeface="Work Sans"/>
                <a:ea typeface="Work Sans"/>
                <a:cs typeface="Work Sans"/>
                <a:sym typeface="Work Sans"/>
              </a:defRPr>
            </a:lvl2pPr>
            <a:lvl3pPr indent="-317500" lvl="2" marL="1371600" marR="0" rtl="0" algn="l">
              <a:lnSpc>
                <a:spcPct val="115000"/>
              </a:lnSpc>
              <a:spcBef>
                <a:spcPts val="1600"/>
              </a:spcBef>
              <a:spcAft>
                <a:spcPts val="0"/>
              </a:spcAft>
              <a:buClr>
                <a:schemeClr val="dk2"/>
              </a:buClr>
              <a:buSzPts val="1400"/>
              <a:buFont typeface="Work Sans"/>
              <a:buChar char="■"/>
              <a:defRPr b="0" i="0" sz="1400" u="none" cap="none" strike="noStrike">
                <a:solidFill>
                  <a:schemeClr val="dk2"/>
                </a:solidFill>
                <a:latin typeface="Work Sans"/>
                <a:ea typeface="Work Sans"/>
                <a:cs typeface="Work Sans"/>
                <a:sym typeface="Work Sans"/>
              </a:defRPr>
            </a:lvl3pPr>
            <a:lvl4pPr indent="-317500" lvl="3" marL="1828800" marR="0" rtl="0" algn="l">
              <a:lnSpc>
                <a:spcPct val="115000"/>
              </a:lnSpc>
              <a:spcBef>
                <a:spcPts val="1600"/>
              </a:spcBef>
              <a:spcAft>
                <a:spcPts val="0"/>
              </a:spcAft>
              <a:buClr>
                <a:schemeClr val="dk2"/>
              </a:buClr>
              <a:buSzPts val="1400"/>
              <a:buFont typeface="Work Sans"/>
              <a:buChar char="●"/>
              <a:defRPr b="0" i="0" sz="1400" u="none" cap="none" strike="noStrike">
                <a:solidFill>
                  <a:schemeClr val="dk2"/>
                </a:solidFill>
                <a:latin typeface="Work Sans"/>
                <a:ea typeface="Work Sans"/>
                <a:cs typeface="Work Sans"/>
                <a:sym typeface="Work Sans"/>
              </a:defRPr>
            </a:lvl4pPr>
            <a:lvl5pPr indent="-317500" lvl="4" marL="2286000" marR="0" rtl="0" algn="l">
              <a:lnSpc>
                <a:spcPct val="115000"/>
              </a:lnSpc>
              <a:spcBef>
                <a:spcPts val="1600"/>
              </a:spcBef>
              <a:spcAft>
                <a:spcPts val="0"/>
              </a:spcAft>
              <a:buClr>
                <a:schemeClr val="dk2"/>
              </a:buClr>
              <a:buSzPts val="1400"/>
              <a:buFont typeface="Work Sans"/>
              <a:buChar char="○"/>
              <a:defRPr b="0" i="0" sz="1400" u="none" cap="none" strike="noStrike">
                <a:solidFill>
                  <a:schemeClr val="dk2"/>
                </a:solidFill>
                <a:latin typeface="Work Sans"/>
                <a:ea typeface="Work Sans"/>
                <a:cs typeface="Work Sans"/>
                <a:sym typeface="Work Sans"/>
              </a:defRPr>
            </a:lvl5pPr>
            <a:lvl6pPr indent="-317500" lvl="5" marL="2743200" marR="0" rtl="0" algn="l">
              <a:lnSpc>
                <a:spcPct val="115000"/>
              </a:lnSpc>
              <a:spcBef>
                <a:spcPts val="1600"/>
              </a:spcBef>
              <a:spcAft>
                <a:spcPts val="0"/>
              </a:spcAft>
              <a:buClr>
                <a:schemeClr val="dk2"/>
              </a:buClr>
              <a:buSzPts val="1400"/>
              <a:buFont typeface="Work Sans"/>
              <a:buChar char="■"/>
              <a:defRPr b="0" i="0" sz="1400" u="none" cap="none" strike="noStrike">
                <a:solidFill>
                  <a:schemeClr val="dk2"/>
                </a:solidFill>
                <a:latin typeface="Work Sans"/>
                <a:ea typeface="Work Sans"/>
                <a:cs typeface="Work Sans"/>
                <a:sym typeface="Work Sans"/>
              </a:defRPr>
            </a:lvl6pPr>
            <a:lvl7pPr indent="-317500" lvl="6" marL="3200400" marR="0" rtl="0" algn="l">
              <a:lnSpc>
                <a:spcPct val="115000"/>
              </a:lnSpc>
              <a:spcBef>
                <a:spcPts val="1600"/>
              </a:spcBef>
              <a:spcAft>
                <a:spcPts val="0"/>
              </a:spcAft>
              <a:buClr>
                <a:schemeClr val="dk2"/>
              </a:buClr>
              <a:buSzPts val="1400"/>
              <a:buFont typeface="Work Sans"/>
              <a:buChar char="●"/>
              <a:defRPr b="0" i="0" sz="1400" u="none" cap="none" strike="noStrike">
                <a:solidFill>
                  <a:schemeClr val="dk2"/>
                </a:solidFill>
                <a:latin typeface="Work Sans"/>
                <a:ea typeface="Work Sans"/>
                <a:cs typeface="Work Sans"/>
                <a:sym typeface="Work Sans"/>
              </a:defRPr>
            </a:lvl7pPr>
            <a:lvl8pPr indent="-317500" lvl="7" marL="3657600" marR="0" rtl="0" algn="l">
              <a:lnSpc>
                <a:spcPct val="115000"/>
              </a:lnSpc>
              <a:spcBef>
                <a:spcPts val="1600"/>
              </a:spcBef>
              <a:spcAft>
                <a:spcPts val="0"/>
              </a:spcAft>
              <a:buClr>
                <a:schemeClr val="dk2"/>
              </a:buClr>
              <a:buSzPts val="1400"/>
              <a:buFont typeface="Work Sans"/>
              <a:buChar char="○"/>
              <a:defRPr b="0" i="0" sz="1400" u="none" cap="none" strike="noStrike">
                <a:solidFill>
                  <a:schemeClr val="dk2"/>
                </a:solidFill>
                <a:latin typeface="Work Sans"/>
                <a:ea typeface="Work Sans"/>
                <a:cs typeface="Work Sans"/>
                <a:sym typeface="Work Sans"/>
              </a:defRPr>
            </a:lvl8pPr>
            <a:lvl9pPr indent="-317500" lvl="8" marL="4114800" marR="0" rtl="0" algn="l">
              <a:lnSpc>
                <a:spcPct val="115000"/>
              </a:lnSpc>
              <a:spcBef>
                <a:spcPts val="1600"/>
              </a:spcBef>
              <a:spcAft>
                <a:spcPts val="1600"/>
              </a:spcAft>
              <a:buClr>
                <a:schemeClr val="dk2"/>
              </a:buClr>
              <a:buSzPts val="1400"/>
              <a:buFont typeface="Work Sans"/>
              <a:buChar char="■"/>
              <a:defRPr b="0" i="0" sz="1400" u="none" cap="none" strike="noStrike">
                <a:solidFill>
                  <a:schemeClr val="dk2"/>
                </a:solidFill>
                <a:latin typeface="Work Sans"/>
                <a:ea typeface="Work Sans"/>
                <a:cs typeface="Work Sans"/>
                <a:sym typeface="Work Sans"/>
              </a:defRPr>
            </a:lvl9pPr>
          </a:lstStyle>
          <a:p/>
        </p:txBody>
      </p:sp>
      <p:sp>
        <p:nvSpPr>
          <p:cNvPr id="8" name="Google Shape;8;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9" name="Google Shape;9;p19"/>
          <p:cNvSpPr/>
          <p:nvPr/>
        </p:nvSpPr>
        <p:spPr>
          <a:xfrm flipH="1" rot="10800000">
            <a:off x="7825" y="4320000"/>
            <a:ext cx="9144000" cy="823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 name="Google Shape;10;p19"/>
          <p:cNvPicPr preferRelativeResize="0"/>
          <p:nvPr/>
        </p:nvPicPr>
        <p:blipFill rotWithShape="1">
          <a:blip r:embed="rId1">
            <a:alphaModFix/>
          </a:blip>
          <a:srcRect b="0" l="0" r="0" t="0"/>
          <a:stretch/>
        </p:blipFill>
        <p:spPr>
          <a:xfrm>
            <a:off x="6399099" y="4539478"/>
            <a:ext cx="2433198" cy="38455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 Id="rId4" Type="http://schemas.openxmlformats.org/officeDocument/2006/relationships/image" Target="../media/image14.png"/><Relationship Id="rId5"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1.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2.png"/><Relationship Id="rId4" Type="http://schemas.openxmlformats.org/officeDocument/2006/relationships/image" Target="../media/image17.png"/><Relationship Id="rId5"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hyperlink" Target="mailto:kareejustice-bondy@denverwaldorf.org" TargetMode="External"/><Relationship Id="rId4" Type="http://schemas.openxmlformats.org/officeDocument/2006/relationships/hyperlink" Target="mailto:business@denverwaldorf.or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9.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https://secure.tads.com/Accounts/Login.aspx?fa=1&amp;lang=en"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 name="Shape 55"/>
        <p:cNvGrpSpPr/>
        <p:nvPr/>
      </p:nvGrpSpPr>
      <p:grpSpPr>
        <a:xfrm>
          <a:off x="0" y="0"/>
          <a:ext cx="0" cy="0"/>
          <a:chOff x="0" y="0"/>
          <a:chExt cx="0" cy="0"/>
        </a:xfrm>
      </p:grpSpPr>
      <p:pic>
        <p:nvPicPr>
          <p:cNvPr id="56" name="Google Shape;56;p1"/>
          <p:cNvPicPr preferRelativeResize="0"/>
          <p:nvPr/>
        </p:nvPicPr>
        <p:blipFill rotWithShape="1">
          <a:blip r:embed="rId3">
            <a:alphaModFix/>
          </a:blip>
          <a:srcRect b="22908" l="22531" r="1547" t="0"/>
          <a:stretch/>
        </p:blipFill>
        <p:spPr>
          <a:xfrm>
            <a:off x="3761425" y="1555125"/>
            <a:ext cx="5382576" cy="3588374"/>
          </a:xfrm>
          <a:prstGeom prst="rect">
            <a:avLst/>
          </a:prstGeom>
          <a:noFill/>
          <a:ln>
            <a:noFill/>
          </a:ln>
        </p:spPr>
      </p:pic>
      <p:sp>
        <p:nvSpPr>
          <p:cNvPr id="57" name="Google Shape;57;p1"/>
          <p:cNvSpPr txBox="1"/>
          <p:nvPr>
            <p:ph type="ctrTitle"/>
          </p:nvPr>
        </p:nvSpPr>
        <p:spPr>
          <a:xfrm>
            <a:off x="4086750" y="2047550"/>
            <a:ext cx="4188900" cy="4299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5200"/>
              <a:buNone/>
            </a:pPr>
            <a:r>
              <a:rPr b="1" i="1" lang="en" sz="2700">
                <a:latin typeface="Georgia"/>
                <a:ea typeface="Georgia"/>
                <a:cs typeface="Georgia"/>
                <a:sym typeface="Georgia"/>
              </a:rPr>
              <a:t>Financial Aid Webinar </a:t>
            </a:r>
            <a:endParaRPr b="1" i="1" sz="2700">
              <a:solidFill>
                <a:schemeClr val="accent1"/>
              </a:solidFill>
              <a:latin typeface="Georgia"/>
              <a:ea typeface="Georgia"/>
              <a:cs typeface="Georgia"/>
              <a:sym typeface="Georgia"/>
            </a:endParaRPr>
          </a:p>
        </p:txBody>
      </p:sp>
      <p:sp>
        <p:nvSpPr>
          <p:cNvPr id="58" name="Google Shape;58;p1"/>
          <p:cNvSpPr txBox="1"/>
          <p:nvPr>
            <p:ph idx="1" type="subTitle"/>
          </p:nvPr>
        </p:nvSpPr>
        <p:spPr>
          <a:xfrm>
            <a:off x="4086750" y="2603100"/>
            <a:ext cx="3709800" cy="2422200"/>
          </a:xfrm>
          <a:prstGeom prst="rect">
            <a:avLst/>
          </a:prstGeom>
          <a:noFill/>
          <a:ln>
            <a:noFill/>
          </a:ln>
        </p:spPr>
        <p:txBody>
          <a:bodyPr anchorCtr="0" anchor="t" bIns="182875" lIns="0" spcFirstLastPara="1" rIns="0" wrap="square" tIns="0">
            <a:noAutofit/>
          </a:bodyPr>
          <a:lstStyle/>
          <a:p>
            <a:pPr indent="0" lvl="0" marL="0" rtl="0" algn="l">
              <a:lnSpc>
                <a:spcPct val="115000"/>
              </a:lnSpc>
              <a:spcBef>
                <a:spcPts val="0"/>
              </a:spcBef>
              <a:spcAft>
                <a:spcPts val="0"/>
              </a:spcAft>
              <a:buClr>
                <a:schemeClr val="dk1"/>
              </a:buClr>
              <a:buSzPts val="1100"/>
              <a:buFont typeface="Arial"/>
              <a:buNone/>
            </a:pPr>
            <a:r>
              <a:rPr lang="en" sz="1500">
                <a:solidFill>
                  <a:schemeClr val="accent1"/>
                </a:solidFill>
                <a:latin typeface="Georgia"/>
                <a:ea typeface="Georgia"/>
                <a:cs typeface="Georgia"/>
                <a:sym typeface="Georgia"/>
              </a:rPr>
              <a:t>Live presentation and Q&amp;A on </a:t>
            </a:r>
            <a:endParaRPr sz="1500">
              <a:solidFill>
                <a:schemeClr val="accent1"/>
              </a:solidFill>
              <a:latin typeface="Georgia"/>
              <a:ea typeface="Georgia"/>
              <a:cs typeface="Georgia"/>
              <a:sym typeface="Georgia"/>
            </a:endParaRPr>
          </a:p>
          <a:p>
            <a:pPr indent="0" lvl="0" marL="0" rtl="0" algn="l">
              <a:lnSpc>
                <a:spcPct val="115000"/>
              </a:lnSpc>
              <a:spcBef>
                <a:spcPts val="0"/>
              </a:spcBef>
              <a:spcAft>
                <a:spcPts val="0"/>
              </a:spcAft>
              <a:buClr>
                <a:schemeClr val="dk1"/>
              </a:buClr>
              <a:buSzPts val="1100"/>
              <a:buFont typeface="Arial"/>
              <a:buNone/>
            </a:pPr>
            <a:r>
              <a:rPr lang="en" sz="1500">
                <a:solidFill>
                  <a:schemeClr val="accent1"/>
                </a:solidFill>
                <a:latin typeface="Georgia"/>
                <a:ea typeface="Georgia"/>
                <a:cs typeface="Georgia"/>
                <a:sym typeface="Georgia"/>
              </a:rPr>
              <a:t>tuition adjustment &amp; scholarships</a:t>
            </a:r>
            <a:endParaRPr sz="1500">
              <a:solidFill>
                <a:schemeClr val="accent1"/>
              </a:solidFill>
              <a:latin typeface="Georgia"/>
              <a:ea typeface="Georgia"/>
              <a:cs typeface="Georgia"/>
              <a:sym typeface="Georgia"/>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accent1"/>
              </a:solidFill>
              <a:latin typeface="Georgia"/>
              <a:ea typeface="Georgia"/>
              <a:cs typeface="Georgia"/>
              <a:sym typeface="Georgia"/>
            </a:endParaRPr>
          </a:p>
          <a:p>
            <a:pPr indent="0" lvl="0" marL="0" rtl="0" algn="l">
              <a:lnSpc>
                <a:spcPct val="115000"/>
              </a:lnSpc>
              <a:spcBef>
                <a:spcPts val="0"/>
              </a:spcBef>
              <a:spcAft>
                <a:spcPts val="0"/>
              </a:spcAft>
              <a:buClr>
                <a:schemeClr val="dk1"/>
              </a:buClr>
              <a:buSzPts val="1100"/>
              <a:buFont typeface="Arial"/>
              <a:buNone/>
            </a:pPr>
            <a:r>
              <a:rPr lang="en" sz="1400">
                <a:solidFill>
                  <a:schemeClr val="accent1"/>
                </a:solidFill>
                <a:latin typeface="Georgia"/>
                <a:ea typeface="Georgia"/>
                <a:cs typeface="Georgia"/>
                <a:sym typeface="Georgia"/>
              </a:rPr>
              <a:t>Wednesday, January 22nd, 2025</a:t>
            </a:r>
            <a:br>
              <a:rPr lang="en" sz="1400">
                <a:solidFill>
                  <a:schemeClr val="accent1"/>
                </a:solidFill>
                <a:latin typeface="Georgia"/>
                <a:ea typeface="Georgia"/>
                <a:cs typeface="Georgia"/>
                <a:sym typeface="Georgia"/>
              </a:rPr>
            </a:br>
            <a:r>
              <a:rPr lang="en" sz="1400">
                <a:solidFill>
                  <a:schemeClr val="accent1"/>
                </a:solidFill>
                <a:latin typeface="Georgia"/>
                <a:ea typeface="Georgia"/>
                <a:cs typeface="Georgia"/>
                <a:sym typeface="Georgia"/>
              </a:rPr>
              <a:t>from 4-5pm</a:t>
            </a:r>
            <a:endParaRPr sz="1400">
              <a:solidFill>
                <a:schemeClr val="accent1"/>
              </a:solidFill>
              <a:latin typeface="Georgia"/>
              <a:ea typeface="Georgia"/>
              <a:cs typeface="Georgia"/>
              <a:sym typeface="Georgia"/>
            </a:endParaRPr>
          </a:p>
          <a:p>
            <a:pPr indent="0" lvl="0" marL="0" rtl="0" algn="l">
              <a:lnSpc>
                <a:spcPct val="115000"/>
              </a:lnSpc>
              <a:spcBef>
                <a:spcPts val="0"/>
              </a:spcBef>
              <a:spcAft>
                <a:spcPts val="0"/>
              </a:spcAft>
              <a:buClr>
                <a:schemeClr val="dk1"/>
              </a:buClr>
              <a:buSzPts val="1100"/>
              <a:buFont typeface="Arial"/>
              <a:buNone/>
            </a:pPr>
            <a:r>
              <a:t/>
            </a:r>
            <a:endParaRPr b="1" i="1" sz="1200">
              <a:solidFill>
                <a:schemeClr val="accent1"/>
              </a:solidFill>
              <a:latin typeface="Georgia"/>
              <a:ea typeface="Georgia"/>
              <a:cs typeface="Georgia"/>
              <a:sym typeface="Georgia"/>
            </a:endParaRPr>
          </a:p>
          <a:p>
            <a:pPr indent="0" lvl="0" marL="0" rtl="0" algn="l">
              <a:lnSpc>
                <a:spcPct val="115000"/>
              </a:lnSpc>
              <a:spcBef>
                <a:spcPts val="0"/>
              </a:spcBef>
              <a:spcAft>
                <a:spcPts val="0"/>
              </a:spcAft>
              <a:buClr>
                <a:schemeClr val="dk1"/>
              </a:buClr>
              <a:buSzPts val="1100"/>
              <a:buFont typeface="Arial"/>
              <a:buNone/>
            </a:pPr>
            <a:r>
              <a:rPr b="1" i="1" lang="en" sz="1200">
                <a:solidFill>
                  <a:schemeClr val="accent1"/>
                </a:solidFill>
                <a:latin typeface="Georgia"/>
                <a:ea typeface="Georgia"/>
                <a:cs typeface="Georgia"/>
                <a:sym typeface="Georgia"/>
              </a:rPr>
              <a:t>Director of Admissions, Marketing and Communications  -  Karlena Alonso Lamm</a:t>
            </a:r>
            <a:endParaRPr b="1" i="1" sz="1200">
              <a:solidFill>
                <a:schemeClr val="accent1"/>
              </a:solidFill>
              <a:latin typeface="Georgia"/>
              <a:ea typeface="Georgia"/>
              <a:cs typeface="Georgia"/>
              <a:sym typeface="Georgia"/>
            </a:endParaRPr>
          </a:p>
          <a:p>
            <a:pPr indent="0" lvl="0" marL="0" rtl="0" algn="l">
              <a:lnSpc>
                <a:spcPct val="115000"/>
              </a:lnSpc>
              <a:spcBef>
                <a:spcPts val="0"/>
              </a:spcBef>
              <a:spcAft>
                <a:spcPts val="0"/>
              </a:spcAft>
              <a:buClr>
                <a:schemeClr val="dk1"/>
              </a:buClr>
              <a:buSzPts val="1100"/>
              <a:buFont typeface="Arial"/>
              <a:buNone/>
            </a:pPr>
            <a:r>
              <a:rPr b="1" i="1" lang="en" sz="1200">
                <a:solidFill>
                  <a:schemeClr val="accent1"/>
                </a:solidFill>
                <a:latin typeface="Georgia"/>
                <a:ea typeface="Georgia"/>
                <a:cs typeface="Georgia"/>
                <a:sym typeface="Georgia"/>
              </a:rPr>
              <a:t>Finance Director  -  Laurie Thompson</a:t>
            </a:r>
            <a:endParaRPr b="1" i="1" sz="1200">
              <a:solidFill>
                <a:schemeClr val="accent1"/>
              </a:solidFill>
              <a:latin typeface="Georgia"/>
              <a:ea typeface="Georgia"/>
              <a:cs typeface="Georgia"/>
              <a:sym typeface="Georgia"/>
            </a:endParaRPr>
          </a:p>
        </p:txBody>
      </p:sp>
      <p:pic>
        <p:nvPicPr>
          <p:cNvPr id="59" name="Google Shape;59;p1"/>
          <p:cNvPicPr preferRelativeResize="0"/>
          <p:nvPr/>
        </p:nvPicPr>
        <p:blipFill rotWithShape="1">
          <a:blip r:embed="rId4">
            <a:alphaModFix/>
          </a:blip>
          <a:srcRect b="0" l="0" r="0" t="0"/>
          <a:stretch/>
        </p:blipFill>
        <p:spPr>
          <a:xfrm>
            <a:off x="3998624" y="458175"/>
            <a:ext cx="3797925" cy="1096950"/>
          </a:xfrm>
          <a:prstGeom prst="rect">
            <a:avLst/>
          </a:prstGeom>
          <a:noFill/>
          <a:ln>
            <a:noFill/>
          </a:ln>
        </p:spPr>
      </p:pic>
      <p:pic>
        <p:nvPicPr>
          <p:cNvPr id="60" name="Google Shape;60;p1"/>
          <p:cNvPicPr preferRelativeResize="0"/>
          <p:nvPr/>
        </p:nvPicPr>
        <p:blipFill rotWithShape="1">
          <a:blip r:embed="rId5">
            <a:alphaModFix/>
          </a:blip>
          <a:srcRect b="0" l="0" r="0" t="0"/>
          <a:stretch/>
        </p:blipFill>
        <p:spPr>
          <a:xfrm>
            <a:off x="10391" y="458175"/>
            <a:ext cx="3751033" cy="383737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10"/>
          <p:cNvSpPr txBox="1"/>
          <p:nvPr>
            <p:ph type="title"/>
          </p:nvPr>
        </p:nvSpPr>
        <p:spPr>
          <a:xfrm>
            <a:off x="311700" y="2926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latin typeface="Georgia"/>
                <a:ea typeface="Georgia"/>
                <a:cs typeface="Georgia"/>
                <a:sym typeface="Georgia"/>
              </a:rPr>
              <a:t>SSS/</a:t>
            </a:r>
            <a:r>
              <a:rPr lang="en">
                <a:latin typeface="Georgia"/>
                <a:ea typeface="Georgia"/>
                <a:cs typeface="Georgia"/>
                <a:sym typeface="Georgia"/>
              </a:rPr>
              <a:t>TADS Financial Aid</a:t>
            </a:r>
            <a:endParaRPr/>
          </a:p>
        </p:txBody>
      </p:sp>
      <p:pic>
        <p:nvPicPr>
          <p:cNvPr id="116" name="Google Shape;116;p10"/>
          <p:cNvPicPr preferRelativeResize="0"/>
          <p:nvPr/>
        </p:nvPicPr>
        <p:blipFill>
          <a:blip r:embed="rId3">
            <a:alphaModFix/>
          </a:blip>
          <a:stretch>
            <a:fillRect/>
          </a:stretch>
        </p:blipFill>
        <p:spPr>
          <a:xfrm>
            <a:off x="1453050" y="915150"/>
            <a:ext cx="6313926" cy="3313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11"/>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i="1" lang="en" sz="3200">
                <a:latin typeface="Georgia"/>
                <a:ea typeface="Georgia"/>
                <a:cs typeface="Georgia"/>
                <a:sym typeface="Georgia"/>
              </a:rPr>
              <a:t>Tuition Adjustment Awards Review</a:t>
            </a:r>
            <a:endParaRPr b="1" i="1" sz="3200">
              <a:latin typeface="Georgia"/>
              <a:ea typeface="Georgia"/>
              <a:cs typeface="Georgia"/>
              <a:sym typeface="Georgia"/>
            </a:endParaRPr>
          </a:p>
          <a:p>
            <a:pPr indent="0" lvl="0" marL="0" rtl="0" algn="l">
              <a:lnSpc>
                <a:spcPct val="100000"/>
              </a:lnSpc>
              <a:spcBef>
                <a:spcPts val="0"/>
              </a:spcBef>
              <a:spcAft>
                <a:spcPts val="0"/>
              </a:spcAft>
              <a:buSzPts val="2800"/>
              <a:buNone/>
            </a:pPr>
            <a:r>
              <a:t/>
            </a:r>
            <a:endParaRPr/>
          </a:p>
        </p:txBody>
      </p:sp>
      <p:sp>
        <p:nvSpPr>
          <p:cNvPr id="122" name="Google Shape;122;p11"/>
          <p:cNvSpPr txBox="1"/>
          <p:nvPr>
            <p:ph idx="1" type="body"/>
          </p:nvPr>
        </p:nvSpPr>
        <p:spPr>
          <a:xfrm>
            <a:off x="311700" y="784950"/>
            <a:ext cx="8520600" cy="35736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dk1"/>
              </a:buClr>
              <a:buSzPts val="1400"/>
              <a:buFont typeface="Georgia"/>
              <a:buChar char="●"/>
            </a:pPr>
            <a:r>
              <a:rPr lang="en" sz="1400">
                <a:solidFill>
                  <a:schemeClr val="dk1"/>
                </a:solidFill>
                <a:latin typeface="Georgia"/>
                <a:ea typeface="Georgia"/>
                <a:cs typeface="Georgia"/>
                <a:sym typeface="Georgia"/>
              </a:rPr>
              <a:t>C</a:t>
            </a:r>
            <a:r>
              <a:rPr lang="en" sz="1400">
                <a:solidFill>
                  <a:schemeClr val="dk1"/>
                </a:solidFill>
                <a:latin typeface="Georgia"/>
                <a:ea typeface="Georgia"/>
                <a:cs typeface="Georgia"/>
                <a:sym typeface="Georgia"/>
              </a:rPr>
              <a:t>omplete your SSS/TADS application within two weeks of signing your contract</a:t>
            </a:r>
            <a:endParaRPr/>
          </a:p>
          <a:p>
            <a:pPr indent="-317500" lvl="0" marL="457200" rtl="0" algn="l">
              <a:lnSpc>
                <a:spcPct val="115000"/>
              </a:lnSpc>
              <a:spcBef>
                <a:spcPts val="0"/>
              </a:spcBef>
              <a:spcAft>
                <a:spcPts val="0"/>
              </a:spcAft>
              <a:buClr>
                <a:schemeClr val="dk1"/>
              </a:buClr>
              <a:buSzPts val="1400"/>
              <a:buFont typeface="Georgia"/>
              <a:buChar char="●"/>
            </a:pPr>
            <a:r>
              <a:rPr lang="en" sz="1400">
                <a:solidFill>
                  <a:schemeClr val="dk1"/>
                </a:solidFill>
                <a:latin typeface="Georgia"/>
                <a:ea typeface="Georgia"/>
                <a:cs typeface="Georgia"/>
                <a:sym typeface="Georgia"/>
              </a:rPr>
              <a:t>A</a:t>
            </a:r>
            <a:r>
              <a:rPr lang="en" sz="1400">
                <a:solidFill>
                  <a:schemeClr val="dk1"/>
                </a:solidFill>
                <a:latin typeface="Georgia"/>
                <a:ea typeface="Georgia"/>
                <a:cs typeface="Georgia"/>
                <a:sym typeface="Georgia"/>
              </a:rPr>
              <a:t>pply for scholarship(s) at the same time so that they can be considered in the award process</a:t>
            </a:r>
            <a:endParaRPr/>
          </a:p>
          <a:p>
            <a:pPr indent="-317500" lvl="0" marL="457200" rtl="0" algn="l">
              <a:lnSpc>
                <a:spcPct val="115000"/>
              </a:lnSpc>
              <a:spcBef>
                <a:spcPts val="0"/>
              </a:spcBef>
              <a:spcAft>
                <a:spcPts val="0"/>
              </a:spcAft>
              <a:buClr>
                <a:schemeClr val="dk1"/>
              </a:buClr>
              <a:buSzPts val="1400"/>
              <a:buFont typeface="Georgia"/>
              <a:buChar char="●"/>
            </a:pPr>
            <a:r>
              <a:rPr lang="en" sz="1400">
                <a:solidFill>
                  <a:schemeClr val="dk1"/>
                </a:solidFill>
                <a:latin typeface="Georgia"/>
                <a:ea typeface="Georgia"/>
                <a:cs typeface="Georgia"/>
                <a:sym typeface="Georgia"/>
              </a:rPr>
              <a:t>This will allow the TA Committee to review your full application in a timely manner</a:t>
            </a:r>
            <a:endParaRPr sz="1400">
              <a:solidFill>
                <a:schemeClr val="dk1"/>
              </a:solidFill>
              <a:latin typeface="Georgia"/>
              <a:ea typeface="Georgia"/>
              <a:cs typeface="Georgia"/>
              <a:sym typeface="Georgia"/>
            </a:endParaRPr>
          </a:p>
          <a:p>
            <a:pPr indent="-317500" lvl="0" marL="457200" rtl="0" algn="l">
              <a:lnSpc>
                <a:spcPct val="115000"/>
              </a:lnSpc>
              <a:spcBef>
                <a:spcPts val="0"/>
              </a:spcBef>
              <a:spcAft>
                <a:spcPts val="0"/>
              </a:spcAft>
              <a:buClr>
                <a:schemeClr val="dk1"/>
              </a:buClr>
              <a:buSzPts val="1400"/>
              <a:buFont typeface="Georgia"/>
              <a:buChar char="●"/>
            </a:pPr>
            <a:r>
              <a:rPr lang="en" sz="1400">
                <a:solidFill>
                  <a:schemeClr val="dk1"/>
                </a:solidFill>
                <a:latin typeface="Georgia"/>
                <a:ea typeface="Georgia"/>
                <a:cs typeface="Georgia"/>
                <a:sym typeface="Georgia"/>
              </a:rPr>
              <a:t>The TA Committee includes the Director of Admissions, Marketing and Communications, the Director of Enrollment Records, the Finance Director and the School Director who review the full application. Next a faculty member and a member of the Board of Trustees will review their recommendation - without names or other identifying information included.</a:t>
            </a:r>
            <a:endParaRPr sz="1400">
              <a:solidFill>
                <a:schemeClr val="dk1"/>
              </a:solidFill>
              <a:latin typeface="Georgia"/>
              <a:ea typeface="Georgia"/>
              <a:cs typeface="Georgia"/>
              <a:sym typeface="Georgia"/>
            </a:endParaRPr>
          </a:p>
          <a:p>
            <a:pPr indent="-317500" lvl="0" marL="457200" rtl="0" algn="l">
              <a:lnSpc>
                <a:spcPct val="115000"/>
              </a:lnSpc>
              <a:spcBef>
                <a:spcPts val="0"/>
              </a:spcBef>
              <a:spcAft>
                <a:spcPts val="0"/>
              </a:spcAft>
              <a:buClr>
                <a:schemeClr val="dk1"/>
              </a:buClr>
              <a:buSzPts val="1400"/>
              <a:buFont typeface="Georgia"/>
              <a:buChar char="●"/>
            </a:pPr>
            <a:r>
              <a:rPr lang="en" sz="1400">
                <a:solidFill>
                  <a:schemeClr val="dk1"/>
                </a:solidFill>
                <a:latin typeface="Georgia"/>
                <a:ea typeface="Georgia"/>
                <a:cs typeface="Georgia"/>
                <a:sym typeface="Georgia"/>
              </a:rPr>
              <a:t>SSS/TADS makes a recommendation for a TA award based on each family’s HAI (Household Adjusted Income), that takes into account revenue and expenses, as well as debt and assets, in order to give an equitable award.</a:t>
            </a:r>
            <a:endParaRPr/>
          </a:p>
          <a:p>
            <a:pPr indent="-317500" lvl="0" marL="457200" rtl="0" algn="l">
              <a:lnSpc>
                <a:spcPct val="115000"/>
              </a:lnSpc>
              <a:spcBef>
                <a:spcPts val="0"/>
              </a:spcBef>
              <a:spcAft>
                <a:spcPts val="0"/>
              </a:spcAft>
              <a:buClr>
                <a:schemeClr val="dk1"/>
              </a:buClr>
              <a:buSzPts val="1400"/>
              <a:buFont typeface="Georgia"/>
              <a:buChar char="●"/>
            </a:pPr>
            <a:r>
              <a:rPr lang="en" sz="1400">
                <a:solidFill>
                  <a:schemeClr val="dk1"/>
                </a:solidFill>
                <a:latin typeface="Georgia"/>
                <a:ea typeface="Georgia"/>
                <a:cs typeface="Georgia"/>
                <a:sym typeface="Georgia"/>
              </a:rPr>
              <a:t>The policy and procedure are objective and fair, with compassion and based on a sense of community</a:t>
            </a:r>
            <a:endParaRPr sz="1400">
              <a:solidFill>
                <a:schemeClr val="dk1"/>
              </a:solidFill>
              <a:latin typeface="Georgia"/>
              <a:ea typeface="Georgia"/>
              <a:cs typeface="Georgia"/>
              <a:sym typeface="Georgia"/>
            </a:endParaRPr>
          </a:p>
          <a:p>
            <a:pPr indent="-317500" lvl="0" marL="457200" rtl="0" algn="l">
              <a:lnSpc>
                <a:spcPct val="115000"/>
              </a:lnSpc>
              <a:spcBef>
                <a:spcPts val="0"/>
              </a:spcBef>
              <a:spcAft>
                <a:spcPts val="0"/>
              </a:spcAft>
              <a:buClr>
                <a:schemeClr val="dk1"/>
              </a:buClr>
              <a:buSzPts val="1400"/>
              <a:buFont typeface="Times New Roman"/>
              <a:buChar char="●"/>
            </a:pPr>
            <a:r>
              <a:rPr lang="en" sz="1400">
                <a:solidFill>
                  <a:schemeClr val="dk1"/>
                </a:solidFill>
                <a:latin typeface="Georgia"/>
                <a:ea typeface="Georgia"/>
                <a:cs typeface="Georgia"/>
                <a:sym typeface="Georgia"/>
              </a:rPr>
              <a:t>The TA Committee bases the TA award on the objective SSS/TADS recommendation, calibrated to meet our annual budget. </a:t>
            </a:r>
            <a:endParaRPr sz="1400">
              <a:solidFill>
                <a:schemeClr val="dk1"/>
              </a:solidFill>
              <a:latin typeface="Georgia"/>
              <a:ea typeface="Georgia"/>
              <a:cs typeface="Georgia"/>
              <a:sym typeface="Georgia"/>
            </a:endParaRPr>
          </a:p>
          <a:p>
            <a:pPr indent="0" lvl="0" marL="0" rtl="0" algn="l">
              <a:lnSpc>
                <a:spcPct val="115000"/>
              </a:lnSpc>
              <a:spcBef>
                <a:spcPts val="1600"/>
              </a:spcBef>
              <a:spcAft>
                <a:spcPts val="1600"/>
              </a:spcAft>
              <a:buSzPts val="1800"/>
              <a:buNone/>
            </a:pPr>
            <a:r>
              <a:t/>
            </a:r>
            <a:endParaRPr sz="2000">
              <a:solidFill>
                <a:srgbClr val="00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12"/>
          <p:cNvSpPr txBox="1"/>
          <p:nvPr>
            <p:ph type="title"/>
          </p:nvPr>
        </p:nvSpPr>
        <p:spPr>
          <a:xfrm>
            <a:off x="311700" y="2926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i="1" lang="en" sz="3200">
                <a:latin typeface="Georgia"/>
                <a:ea typeface="Georgia"/>
                <a:cs typeface="Georgia"/>
                <a:sym typeface="Georgia"/>
              </a:rPr>
              <a:t>Scholarships</a:t>
            </a:r>
            <a:endParaRPr b="1" i="1" sz="3200">
              <a:latin typeface="Georgia"/>
              <a:ea typeface="Georgia"/>
              <a:cs typeface="Georgia"/>
              <a:sym typeface="Georgia"/>
            </a:endParaRPr>
          </a:p>
        </p:txBody>
      </p:sp>
      <p:sp>
        <p:nvSpPr>
          <p:cNvPr id="128" name="Google Shape;128;p12"/>
          <p:cNvSpPr txBox="1"/>
          <p:nvPr>
            <p:ph idx="1" type="body"/>
          </p:nvPr>
        </p:nvSpPr>
        <p:spPr>
          <a:xfrm>
            <a:off x="311700" y="1000075"/>
            <a:ext cx="5429881" cy="3246000"/>
          </a:xfrm>
          <a:prstGeom prst="rect">
            <a:avLst/>
          </a:prstGeom>
          <a:noFill/>
          <a:ln>
            <a:noFill/>
          </a:ln>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Clr>
                <a:schemeClr val="dk1"/>
              </a:buClr>
              <a:buSzPts val="1800"/>
              <a:buFont typeface="Georgia"/>
              <a:buChar char="●"/>
            </a:pPr>
            <a:r>
              <a:rPr lang="en" sz="1400">
                <a:solidFill>
                  <a:schemeClr val="dk1"/>
                </a:solidFill>
                <a:latin typeface="Georgia"/>
                <a:ea typeface="Georgia"/>
                <a:cs typeface="Georgia"/>
                <a:sym typeface="Georgia"/>
              </a:rPr>
              <a:t>The school is able to offer two need-based scholarships: </a:t>
            </a:r>
            <a:br>
              <a:rPr lang="en" sz="1400">
                <a:solidFill>
                  <a:schemeClr val="dk1"/>
                </a:solidFill>
                <a:latin typeface="Georgia"/>
                <a:ea typeface="Georgia"/>
                <a:cs typeface="Georgia"/>
                <a:sym typeface="Georgia"/>
              </a:rPr>
            </a:br>
            <a:r>
              <a:rPr lang="en" sz="1400">
                <a:solidFill>
                  <a:schemeClr val="dk1"/>
                </a:solidFill>
                <a:latin typeface="Georgia"/>
                <a:ea typeface="Georgia"/>
                <a:cs typeface="Georgia"/>
                <a:sym typeface="Georgia"/>
              </a:rPr>
              <a:t>The Joan Condon Scholarship and the Diversity &amp; Inclusivity Scholarship.</a:t>
            </a:r>
            <a:endParaRPr sz="1400">
              <a:solidFill>
                <a:schemeClr val="dk1"/>
              </a:solidFill>
              <a:latin typeface="Georgia"/>
              <a:ea typeface="Georgia"/>
              <a:cs typeface="Georgia"/>
              <a:sym typeface="Georgia"/>
            </a:endParaRPr>
          </a:p>
          <a:p>
            <a:pPr indent="-342900" lvl="0" marL="457200" rtl="0" algn="l">
              <a:lnSpc>
                <a:spcPct val="150000"/>
              </a:lnSpc>
              <a:spcBef>
                <a:spcPts val="0"/>
              </a:spcBef>
              <a:spcAft>
                <a:spcPts val="0"/>
              </a:spcAft>
              <a:buClr>
                <a:schemeClr val="dk1"/>
              </a:buClr>
              <a:buSzPts val="1800"/>
              <a:buFont typeface="Georgia"/>
              <a:buChar char="●"/>
            </a:pPr>
            <a:r>
              <a:rPr lang="en" sz="1400">
                <a:solidFill>
                  <a:schemeClr val="dk1"/>
                </a:solidFill>
                <a:latin typeface="Georgia"/>
                <a:ea typeface="Georgia"/>
                <a:cs typeface="Georgia"/>
                <a:sym typeface="Georgia"/>
              </a:rPr>
              <a:t>Both scholarship applications are available on our website.</a:t>
            </a:r>
            <a:endParaRPr sz="1400">
              <a:solidFill>
                <a:schemeClr val="dk1"/>
              </a:solidFill>
              <a:latin typeface="Georgia"/>
              <a:ea typeface="Georgia"/>
              <a:cs typeface="Georgia"/>
              <a:sym typeface="Georgia"/>
            </a:endParaRPr>
          </a:p>
          <a:p>
            <a:pPr indent="-342900" lvl="0" marL="457200" rtl="0" algn="l">
              <a:lnSpc>
                <a:spcPct val="150000"/>
              </a:lnSpc>
              <a:spcBef>
                <a:spcPts val="0"/>
              </a:spcBef>
              <a:spcAft>
                <a:spcPts val="0"/>
              </a:spcAft>
              <a:buClr>
                <a:schemeClr val="dk1"/>
              </a:buClr>
              <a:buSzPts val="1800"/>
              <a:buFont typeface="Georgia"/>
              <a:buChar char="●"/>
            </a:pPr>
            <a:r>
              <a:rPr lang="en" sz="1400">
                <a:solidFill>
                  <a:schemeClr val="dk1"/>
                </a:solidFill>
                <a:latin typeface="Georgia"/>
                <a:ea typeface="Georgia"/>
                <a:cs typeface="Georgia"/>
                <a:sym typeface="Georgia"/>
              </a:rPr>
              <a:t>Families can submit the scholarship applications online through a Google form.</a:t>
            </a:r>
            <a:endParaRPr sz="1400">
              <a:solidFill>
                <a:schemeClr val="dk1"/>
              </a:solidFill>
              <a:latin typeface="Georgia"/>
              <a:ea typeface="Georgia"/>
              <a:cs typeface="Georgia"/>
              <a:sym typeface="Georgia"/>
            </a:endParaRPr>
          </a:p>
          <a:p>
            <a:pPr indent="-342900" lvl="0" marL="457200" rtl="0" algn="l">
              <a:lnSpc>
                <a:spcPct val="150000"/>
              </a:lnSpc>
              <a:spcBef>
                <a:spcPts val="0"/>
              </a:spcBef>
              <a:spcAft>
                <a:spcPts val="0"/>
              </a:spcAft>
              <a:buClr>
                <a:schemeClr val="dk1"/>
              </a:buClr>
              <a:buSzPts val="1800"/>
              <a:buFont typeface="Georgia"/>
              <a:buChar char="●"/>
            </a:pPr>
            <a:r>
              <a:rPr lang="en" sz="1400">
                <a:solidFill>
                  <a:schemeClr val="dk1"/>
                </a:solidFill>
                <a:latin typeface="Georgia"/>
                <a:ea typeface="Georgia"/>
                <a:cs typeface="Georgia"/>
                <a:sym typeface="Georgia"/>
              </a:rPr>
              <a:t>Other High School Merit Scholarship opportunities..</a:t>
            </a:r>
            <a:endParaRPr sz="1400">
              <a:solidFill>
                <a:schemeClr val="dk1"/>
              </a:solidFill>
              <a:latin typeface="Georgia"/>
              <a:ea typeface="Georgia"/>
              <a:cs typeface="Georgia"/>
              <a:sym typeface="Georgia"/>
            </a:endParaRPr>
          </a:p>
          <a:p>
            <a:pPr indent="-317500" lvl="1" marL="914400" rtl="0" algn="l">
              <a:lnSpc>
                <a:spcPct val="150000"/>
              </a:lnSpc>
              <a:spcBef>
                <a:spcPts val="0"/>
              </a:spcBef>
              <a:spcAft>
                <a:spcPts val="0"/>
              </a:spcAft>
              <a:buClr>
                <a:schemeClr val="dk1"/>
              </a:buClr>
              <a:buSzPts val="1400"/>
              <a:buFont typeface="Georgia"/>
              <a:buChar char="○"/>
            </a:pPr>
            <a:r>
              <a:rPr lang="en">
                <a:solidFill>
                  <a:schemeClr val="dk1"/>
                </a:solidFill>
                <a:latin typeface="Georgia"/>
                <a:ea typeface="Georgia"/>
                <a:cs typeface="Georgia"/>
                <a:sym typeface="Georgia"/>
              </a:rPr>
              <a:t>Blue Scholarship</a:t>
            </a:r>
            <a:endParaRPr>
              <a:solidFill>
                <a:schemeClr val="dk1"/>
              </a:solidFill>
              <a:latin typeface="Georgia"/>
              <a:ea typeface="Georgia"/>
              <a:cs typeface="Georgia"/>
              <a:sym typeface="Georgia"/>
            </a:endParaRPr>
          </a:p>
          <a:p>
            <a:pPr indent="-317500" lvl="1" marL="914400" rtl="0" algn="l">
              <a:lnSpc>
                <a:spcPct val="150000"/>
              </a:lnSpc>
              <a:spcBef>
                <a:spcPts val="0"/>
              </a:spcBef>
              <a:spcAft>
                <a:spcPts val="0"/>
              </a:spcAft>
              <a:buClr>
                <a:schemeClr val="dk1"/>
              </a:buClr>
              <a:buSzPts val="1400"/>
              <a:buFont typeface="Georgia"/>
              <a:buChar char="○"/>
            </a:pPr>
            <a:r>
              <a:rPr lang="en">
                <a:solidFill>
                  <a:schemeClr val="dk1"/>
                </a:solidFill>
                <a:latin typeface="Georgia"/>
                <a:ea typeface="Georgia"/>
                <a:cs typeface="Georgia"/>
                <a:sym typeface="Georgia"/>
              </a:rPr>
              <a:t>Alyssa Heberton Morimoto Scholarship</a:t>
            </a:r>
            <a:endParaRPr>
              <a:solidFill>
                <a:schemeClr val="dk1"/>
              </a:solidFill>
              <a:latin typeface="Georgia"/>
              <a:ea typeface="Georgia"/>
              <a:cs typeface="Georgia"/>
              <a:sym typeface="Georgia"/>
            </a:endParaRPr>
          </a:p>
        </p:txBody>
      </p:sp>
      <p:pic>
        <p:nvPicPr>
          <p:cNvPr id="129" name="Google Shape;129;p12"/>
          <p:cNvPicPr preferRelativeResize="0"/>
          <p:nvPr/>
        </p:nvPicPr>
        <p:blipFill rotWithShape="1">
          <a:blip r:embed="rId3">
            <a:alphaModFix/>
          </a:blip>
          <a:srcRect b="0" l="0" r="0" t="0"/>
          <a:stretch/>
        </p:blipFill>
        <p:spPr>
          <a:xfrm>
            <a:off x="5741581" y="1753959"/>
            <a:ext cx="3189642" cy="238946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3"/>
          <p:cNvSpPr txBox="1"/>
          <p:nvPr>
            <p:ph type="title"/>
          </p:nvPr>
        </p:nvSpPr>
        <p:spPr>
          <a:xfrm>
            <a:off x="311700" y="2926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2000">
                <a:latin typeface="Georgia"/>
                <a:ea typeface="Georgia"/>
                <a:cs typeface="Georgia"/>
                <a:sym typeface="Georgia"/>
              </a:rPr>
              <a:t>Scholarships on the DWS Website – Under the Admissions Tab</a:t>
            </a:r>
            <a:endParaRPr/>
          </a:p>
        </p:txBody>
      </p:sp>
      <p:sp>
        <p:nvSpPr>
          <p:cNvPr id="135" name="Google Shape;135;p13"/>
          <p:cNvSpPr txBox="1"/>
          <p:nvPr>
            <p:ph idx="1" type="body"/>
          </p:nvPr>
        </p:nvSpPr>
        <p:spPr>
          <a:xfrm>
            <a:off x="311700" y="1000075"/>
            <a:ext cx="8520600" cy="3246000"/>
          </a:xfrm>
          <a:prstGeom prst="rect">
            <a:avLst/>
          </a:prstGeom>
          <a:noFill/>
          <a:ln>
            <a:noFill/>
          </a:ln>
        </p:spPr>
        <p:txBody>
          <a:bodyPr anchorCtr="0" anchor="t" bIns="91425" lIns="91425" spcFirstLastPara="1" rIns="91425" wrap="square" tIns="91425">
            <a:noAutofit/>
          </a:bodyPr>
          <a:lstStyle/>
          <a:p>
            <a:pPr indent="0" lvl="0" marL="114300" rtl="0" algn="l">
              <a:lnSpc>
                <a:spcPct val="115000"/>
              </a:lnSpc>
              <a:spcBef>
                <a:spcPts val="0"/>
              </a:spcBef>
              <a:spcAft>
                <a:spcPts val="0"/>
              </a:spcAft>
              <a:buSzPts val="1800"/>
              <a:buNone/>
            </a:pPr>
            <a:r>
              <a:t/>
            </a:r>
            <a:endParaRPr/>
          </a:p>
        </p:txBody>
      </p:sp>
      <p:pic>
        <p:nvPicPr>
          <p:cNvPr id="136" name="Google Shape;136;p13"/>
          <p:cNvPicPr preferRelativeResize="0"/>
          <p:nvPr/>
        </p:nvPicPr>
        <p:blipFill rotWithShape="1">
          <a:blip r:embed="rId3">
            <a:alphaModFix/>
          </a:blip>
          <a:srcRect b="0" l="0" r="0" t="0"/>
          <a:stretch/>
        </p:blipFill>
        <p:spPr>
          <a:xfrm>
            <a:off x="236475" y="842938"/>
            <a:ext cx="8749851" cy="34576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14"/>
          <p:cNvSpPr txBox="1"/>
          <p:nvPr>
            <p:ph type="title"/>
          </p:nvPr>
        </p:nvSpPr>
        <p:spPr>
          <a:xfrm>
            <a:off x="311700" y="2926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DWS </a:t>
            </a:r>
            <a:r>
              <a:rPr lang="en">
                <a:latin typeface="Georgia"/>
                <a:ea typeface="Georgia"/>
                <a:cs typeface="Georgia"/>
                <a:sym typeface="Georgia"/>
              </a:rPr>
              <a:t>Financial</a:t>
            </a:r>
            <a:r>
              <a:rPr lang="en"/>
              <a:t> Overview</a:t>
            </a:r>
            <a:endParaRPr/>
          </a:p>
        </p:txBody>
      </p:sp>
      <p:pic>
        <p:nvPicPr>
          <p:cNvPr id="142" name="Google Shape;142;p14"/>
          <p:cNvPicPr preferRelativeResize="0"/>
          <p:nvPr/>
        </p:nvPicPr>
        <p:blipFill rotWithShape="1">
          <a:blip r:embed="rId3">
            <a:alphaModFix/>
          </a:blip>
          <a:srcRect b="0" l="0" r="0" t="0"/>
          <a:stretch/>
        </p:blipFill>
        <p:spPr>
          <a:xfrm>
            <a:off x="4572000" y="685311"/>
            <a:ext cx="3048264" cy="351769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15"/>
          <p:cNvSpPr txBox="1"/>
          <p:nvPr>
            <p:ph type="title"/>
          </p:nvPr>
        </p:nvSpPr>
        <p:spPr>
          <a:xfrm>
            <a:off x="311700" y="2926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i="1" lang="en" sz="2000"/>
              <a:t>Source of Funds- Budget 2024-2025</a:t>
            </a:r>
            <a:endParaRPr i="1" sz="2000"/>
          </a:p>
        </p:txBody>
      </p:sp>
      <p:sp>
        <p:nvSpPr>
          <p:cNvPr id="148" name="Google Shape;148;p15"/>
          <p:cNvSpPr txBox="1"/>
          <p:nvPr>
            <p:ph idx="1" type="body"/>
          </p:nvPr>
        </p:nvSpPr>
        <p:spPr>
          <a:xfrm>
            <a:off x="311700" y="1000075"/>
            <a:ext cx="3681600" cy="1660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a:t> 					</a:t>
            </a:r>
            <a:endParaRPr/>
          </a:p>
          <a:p>
            <a:pPr indent="0" lvl="0" marL="0" rtl="0" algn="l">
              <a:lnSpc>
                <a:spcPct val="100000"/>
              </a:lnSpc>
              <a:spcBef>
                <a:spcPts val="0"/>
              </a:spcBef>
              <a:spcAft>
                <a:spcPts val="0"/>
              </a:spcAft>
              <a:buSzPts val="1800"/>
              <a:buNone/>
            </a:pPr>
            <a:r>
              <a:rPr lang="en"/>
              <a:t>					</a:t>
            </a:r>
            <a:endParaRPr/>
          </a:p>
          <a:p>
            <a:pPr indent="0" lvl="0" marL="0" rtl="0" algn="l">
              <a:lnSpc>
                <a:spcPct val="100000"/>
              </a:lnSpc>
              <a:spcBef>
                <a:spcPts val="0"/>
              </a:spcBef>
              <a:spcAft>
                <a:spcPts val="0"/>
              </a:spcAft>
              <a:buSzPts val="1800"/>
              <a:buNone/>
            </a:pPr>
            <a:r>
              <a:rPr lang="en"/>
              <a:t>					</a:t>
            </a:r>
            <a:endParaRPr/>
          </a:p>
          <a:p>
            <a:pPr indent="0" lvl="0" marL="0" rtl="0" algn="l">
              <a:lnSpc>
                <a:spcPct val="100000"/>
              </a:lnSpc>
              <a:spcBef>
                <a:spcPts val="0"/>
              </a:spcBef>
              <a:spcAft>
                <a:spcPts val="0"/>
              </a:spcAft>
              <a:buSzPts val="1800"/>
              <a:buNone/>
            </a:pPr>
            <a:r>
              <a:rPr lang="en"/>
              <a:t>					</a:t>
            </a:r>
            <a:endParaRPr/>
          </a:p>
          <a:p>
            <a:pPr indent="0" lvl="0" marL="0" rtl="0" algn="l">
              <a:lnSpc>
                <a:spcPct val="100000"/>
              </a:lnSpc>
              <a:spcBef>
                <a:spcPts val="0"/>
              </a:spcBef>
              <a:spcAft>
                <a:spcPts val="0"/>
              </a:spcAft>
              <a:buSzPts val="1800"/>
              <a:buNone/>
            </a:pPr>
            <a:r>
              <a:rPr lang="en"/>
              <a:t>					</a:t>
            </a:r>
            <a:endParaRPr/>
          </a:p>
          <a:p>
            <a:pPr indent="0" lvl="0" marL="0" rtl="0" algn="l">
              <a:lnSpc>
                <a:spcPct val="100000"/>
              </a:lnSpc>
              <a:spcBef>
                <a:spcPts val="0"/>
              </a:spcBef>
              <a:spcAft>
                <a:spcPts val="0"/>
              </a:spcAft>
              <a:buSzPts val="1800"/>
              <a:buNone/>
            </a:pPr>
            <a:r>
              <a:rPr lang="en"/>
              <a:t>					</a:t>
            </a:r>
            <a:endParaRPr/>
          </a:p>
          <a:p>
            <a:pPr indent="0" lvl="0" marL="0" rtl="0" algn="l">
              <a:lnSpc>
                <a:spcPct val="100000"/>
              </a:lnSpc>
              <a:spcBef>
                <a:spcPts val="0"/>
              </a:spcBef>
              <a:spcAft>
                <a:spcPts val="0"/>
              </a:spcAft>
              <a:buSzPts val="1800"/>
              <a:buNone/>
            </a:pPr>
            <a:r>
              <a:rPr lang="en"/>
              <a:t>					</a:t>
            </a:r>
            <a:endParaRPr/>
          </a:p>
        </p:txBody>
      </p:sp>
      <p:pic>
        <p:nvPicPr>
          <p:cNvPr id="149" name="Google Shape;149;p15"/>
          <p:cNvPicPr preferRelativeResize="0"/>
          <p:nvPr/>
        </p:nvPicPr>
        <p:blipFill>
          <a:blip r:embed="rId3">
            <a:alphaModFix/>
          </a:blip>
          <a:stretch>
            <a:fillRect/>
          </a:stretch>
        </p:blipFill>
        <p:spPr>
          <a:xfrm>
            <a:off x="4374450" y="865325"/>
            <a:ext cx="4227601" cy="3186451"/>
          </a:xfrm>
          <a:prstGeom prst="rect">
            <a:avLst/>
          </a:prstGeom>
          <a:noFill/>
          <a:ln>
            <a:noFill/>
          </a:ln>
        </p:spPr>
      </p:pic>
      <p:pic>
        <p:nvPicPr>
          <p:cNvPr id="150" name="Google Shape;150;p15"/>
          <p:cNvPicPr preferRelativeResize="0"/>
          <p:nvPr/>
        </p:nvPicPr>
        <p:blipFill>
          <a:blip r:embed="rId4">
            <a:alphaModFix/>
          </a:blip>
          <a:stretch>
            <a:fillRect/>
          </a:stretch>
        </p:blipFill>
        <p:spPr>
          <a:xfrm>
            <a:off x="137963" y="1165000"/>
            <a:ext cx="4029075" cy="16383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16"/>
          <p:cNvSpPr txBox="1"/>
          <p:nvPr>
            <p:ph type="title"/>
          </p:nvPr>
        </p:nvSpPr>
        <p:spPr>
          <a:xfrm>
            <a:off x="311700" y="2926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i="1" lang="en" sz="2000">
                <a:latin typeface="Georgia"/>
                <a:ea typeface="Georgia"/>
                <a:cs typeface="Georgia"/>
                <a:sym typeface="Georgia"/>
              </a:rPr>
              <a:t>Use of Funds - Budget 2024-2025</a:t>
            </a:r>
            <a:endParaRPr i="1" sz="2000">
              <a:latin typeface="Georgia"/>
              <a:ea typeface="Georgia"/>
              <a:cs typeface="Georgia"/>
              <a:sym typeface="Georgia"/>
            </a:endParaRPr>
          </a:p>
        </p:txBody>
      </p:sp>
      <p:pic>
        <p:nvPicPr>
          <p:cNvPr id="156" name="Google Shape;156;p16"/>
          <p:cNvPicPr preferRelativeResize="0"/>
          <p:nvPr/>
        </p:nvPicPr>
        <p:blipFill>
          <a:blip r:embed="rId3">
            <a:alphaModFix/>
          </a:blip>
          <a:stretch>
            <a:fillRect/>
          </a:stretch>
        </p:blipFill>
        <p:spPr>
          <a:xfrm>
            <a:off x="4493825" y="865325"/>
            <a:ext cx="4291175" cy="3095750"/>
          </a:xfrm>
          <a:prstGeom prst="rect">
            <a:avLst/>
          </a:prstGeom>
          <a:noFill/>
          <a:ln>
            <a:noFill/>
          </a:ln>
        </p:spPr>
      </p:pic>
      <p:pic>
        <p:nvPicPr>
          <p:cNvPr id="157" name="Google Shape;157;p16"/>
          <p:cNvPicPr preferRelativeResize="0"/>
          <p:nvPr/>
        </p:nvPicPr>
        <p:blipFill>
          <a:blip r:embed="rId4">
            <a:alphaModFix/>
          </a:blip>
          <a:stretch>
            <a:fillRect/>
          </a:stretch>
        </p:blipFill>
        <p:spPr>
          <a:xfrm>
            <a:off x="211500" y="1313350"/>
            <a:ext cx="4095750" cy="1981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17"/>
          <p:cNvSpPr txBox="1"/>
          <p:nvPr>
            <p:ph type="title"/>
          </p:nvPr>
        </p:nvSpPr>
        <p:spPr>
          <a:xfrm>
            <a:off x="311700" y="2926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Questions?</a:t>
            </a:r>
            <a:endParaRPr/>
          </a:p>
        </p:txBody>
      </p:sp>
      <p:pic>
        <p:nvPicPr>
          <p:cNvPr id="163" name="Google Shape;163;p17"/>
          <p:cNvPicPr preferRelativeResize="0"/>
          <p:nvPr/>
        </p:nvPicPr>
        <p:blipFill rotWithShape="1">
          <a:blip r:embed="rId3">
            <a:alphaModFix/>
          </a:blip>
          <a:srcRect b="0" l="0" r="0" t="0"/>
          <a:stretch/>
        </p:blipFill>
        <p:spPr>
          <a:xfrm>
            <a:off x="311700" y="1553756"/>
            <a:ext cx="3634464" cy="2725847"/>
          </a:xfrm>
          <a:prstGeom prst="rect">
            <a:avLst/>
          </a:prstGeom>
          <a:noFill/>
          <a:ln>
            <a:noFill/>
          </a:ln>
        </p:spPr>
      </p:pic>
      <p:pic>
        <p:nvPicPr>
          <p:cNvPr id="164" name="Google Shape;164;p17"/>
          <p:cNvPicPr preferRelativeResize="0"/>
          <p:nvPr/>
        </p:nvPicPr>
        <p:blipFill rotWithShape="1">
          <a:blip r:embed="rId4">
            <a:alphaModFix/>
          </a:blip>
          <a:srcRect b="0" l="0" r="0" t="0"/>
          <a:stretch/>
        </p:blipFill>
        <p:spPr>
          <a:xfrm>
            <a:off x="5020525" y="292625"/>
            <a:ext cx="3811774" cy="2858830"/>
          </a:xfrm>
          <a:prstGeom prst="rect">
            <a:avLst/>
          </a:prstGeom>
          <a:noFill/>
          <a:ln>
            <a:noFill/>
          </a:ln>
        </p:spPr>
      </p:pic>
      <p:pic>
        <p:nvPicPr>
          <p:cNvPr id="165" name="Google Shape;165;p17"/>
          <p:cNvPicPr preferRelativeResize="0"/>
          <p:nvPr/>
        </p:nvPicPr>
        <p:blipFill rotWithShape="1">
          <a:blip r:embed="rId5">
            <a:alphaModFix/>
          </a:blip>
          <a:srcRect b="0" l="0" r="0" t="0"/>
          <a:stretch/>
        </p:blipFill>
        <p:spPr>
          <a:xfrm>
            <a:off x="2568492" y="738961"/>
            <a:ext cx="4007015" cy="300901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18"/>
          <p:cNvSpPr txBox="1"/>
          <p:nvPr>
            <p:ph type="title"/>
          </p:nvPr>
        </p:nvSpPr>
        <p:spPr>
          <a:xfrm>
            <a:off x="311700" y="2926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i="1" lang="en">
                <a:latin typeface="Georgia"/>
                <a:ea typeface="Georgia"/>
                <a:cs typeface="Georgia"/>
                <a:sym typeface="Georgia"/>
              </a:rPr>
              <a:t>Contact Information</a:t>
            </a:r>
            <a:endParaRPr b="1" i="1">
              <a:latin typeface="Georgia"/>
              <a:ea typeface="Georgia"/>
              <a:cs typeface="Georgia"/>
              <a:sym typeface="Georgia"/>
            </a:endParaRPr>
          </a:p>
        </p:txBody>
      </p:sp>
      <p:sp>
        <p:nvSpPr>
          <p:cNvPr id="171" name="Google Shape;171;p18"/>
          <p:cNvSpPr txBox="1"/>
          <p:nvPr>
            <p:ph idx="1" type="body"/>
          </p:nvPr>
        </p:nvSpPr>
        <p:spPr>
          <a:xfrm>
            <a:off x="311700" y="1000075"/>
            <a:ext cx="8520600" cy="3246000"/>
          </a:xfrm>
          <a:prstGeom prst="rect">
            <a:avLst/>
          </a:prstGeom>
          <a:noFill/>
          <a:ln>
            <a:noFill/>
          </a:ln>
        </p:spPr>
        <p:txBody>
          <a:bodyPr anchorCtr="0" anchor="t" bIns="91425" lIns="91425" spcFirstLastPara="1" rIns="91425" wrap="square" tIns="91425">
            <a:noAutofit/>
          </a:bodyPr>
          <a:lstStyle/>
          <a:p>
            <a:pPr indent="-323850" lvl="0" marL="457200" rtl="0" algn="l">
              <a:lnSpc>
                <a:spcPct val="150000"/>
              </a:lnSpc>
              <a:spcBef>
                <a:spcPts val="0"/>
              </a:spcBef>
              <a:spcAft>
                <a:spcPts val="0"/>
              </a:spcAft>
              <a:buClr>
                <a:srgbClr val="737373"/>
              </a:buClr>
              <a:buSzPts val="1500"/>
              <a:buFont typeface="Georgia"/>
              <a:buChar char="●"/>
            </a:pPr>
            <a:r>
              <a:rPr lang="en">
                <a:solidFill>
                  <a:schemeClr val="dk1"/>
                </a:solidFill>
                <a:latin typeface="Georgia"/>
                <a:ea typeface="Georgia"/>
                <a:cs typeface="Georgia"/>
                <a:sym typeface="Georgia"/>
              </a:rPr>
              <a:t>Please contact </a:t>
            </a:r>
            <a:r>
              <a:rPr b="1" lang="en">
                <a:solidFill>
                  <a:srgbClr val="0000FF"/>
                </a:solidFill>
                <a:latin typeface="Georgia"/>
                <a:ea typeface="Georgia"/>
                <a:cs typeface="Georgia"/>
                <a:sym typeface="Georgia"/>
              </a:rPr>
              <a:t>Karlena Alonso Lamm</a:t>
            </a:r>
            <a:r>
              <a:rPr lang="en">
                <a:solidFill>
                  <a:schemeClr val="dk1"/>
                </a:solidFill>
                <a:latin typeface="Georgia"/>
                <a:ea typeface="Georgia"/>
                <a:cs typeface="Georgia"/>
                <a:sym typeface="Georgia"/>
              </a:rPr>
              <a:t>, Director of Admissions, Marketing and Communications with questions about admissions at</a:t>
            </a:r>
            <a:r>
              <a:rPr lang="en">
                <a:solidFill>
                  <a:srgbClr val="737373"/>
                </a:solidFill>
                <a:latin typeface="Georgia"/>
                <a:ea typeface="Georgia"/>
                <a:cs typeface="Georgia"/>
                <a:sym typeface="Georgia"/>
              </a:rPr>
              <a:t> </a:t>
            </a:r>
            <a:r>
              <a:rPr lang="en" u="sng">
                <a:solidFill>
                  <a:srgbClr val="976F06"/>
                </a:solidFill>
                <a:latin typeface="Georgia"/>
                <a:ea typeface="Georgia"/>
                <a:cs typeface="Georgia"/>
                <a:sym typeface="Georgia"/>
              </a:rPr>
              <a:t>admissions@denverwaldorf.org</a:t>
            </a:r>
            <a:endParaRPr u="sng">
              <a:solidFill>
                <a:srgbClr val="976F06"/>
              </a:solidFill>
              <a:latin typeface="Georgia"/>
              <a:ea typeface="Georgia"/>
              <a:cs typeface="Georgia"/>
              <a:sym typeface="Georgia"/>
            </a:endParaRPr>
          </a:p>
          <a:p>
            <a:pPr indent="-323850" lvl="0" marL="457200" marR="0" rtl="0" algn="l">
              <a:lnSpc>
                <a:spcPct val="150000"/>
              </a:lnSpc>
              <a:spcBef>
                <a:spcPts val="0"/>
              </a:spcBef>
              <a:spcAft>
                <a:spcPts val="0"/>
              </a:spcAft>
              <a:buClr>
                <a:srgbClr val="737373"/>
              </a:buClr>
              <a:buSzPts val="1500"/>
              <a:buFont typeface="Georgia"/>
              <a:buChar char="●"/>
            </a:pPr>
            <a:r>
              <a:rPr lang="en">
                <a:solidFill>
                  <a:schemeClr val="dk1"/>
                </a:solidFill>
                <a:latin typeface="Georgia"/>
                <a:ea typeface="Georgia"/>
                <a:cs typeface="Georgia"/>
                <a:sym typeface="Georgia"/>
              </a:rPr>
              <a:t>Please contact </a:t>
            </a:r>
            <a:r>
              <a:rPr b="1" lang="en">
                <a:solidFill>
                  <a:srgbClr val="0000FF"/>
                </a:solidFill>
                <a:latin typeface="Georgia"/>
                <a:ea typeface="Georgia"/>
                <a:cs typeface="Georgia"/>
                <a:sym typeface="Georgia"/>
              </a:rPr>
              <a:t>Karee Justice-Bondy</a:t>
            </a:r>
            <a:r>
              <a:rPr lang="en">
                <a:solidFill>
                  <a:schemeClr val="dk1"/>
                </a:solidFill>
                <a:latin typeface="Georgia"/>
                <a:ea typeface="Georgia"/>
                <a:cs typeface="Georgia"/>
                <a:sym typeface="Georgia"/>
              </a:rPr>
              <a:t>, Director of Enrollment Records with questions about contracts and enrollment, as well as Tuition Adjustment and Scholarships </a:t>
            </a:r>
            <a:r>
              <a:rPr lang="en" u="sng">
                <a:solidFill>
                  <a:schemeClr val="hlink"/>
                </a:solidFill>
                <a:latin typeface="Georgia"/>
                <a:ea typeface="Georgia"/>
                <a:cs typeface="Georgia"/>
                <a:sym typeface="Georgia"/>
                <a:hlinkClick r:id="rId3"/>
              </a:rPr>
              <a:t>kareejustice-bondy@denverwaldorf.org</a:t>
            </a:r>
            <a:endParaRPr>
              <a:solidFill>
                <a:srgbClr val="976F06"/>
              </a:solidFill>
              <a:latin typeface="Georgia"/>
              <a:ea typeface="Georgia"/>
              <a:cs typeface="Georgia"/>
              <a:sym typeface="Georgia"/>
            </a:endParaRPr>
          </a:p>
          <a:p>
            <a:pPr indent="-323850" lvl="0" marL="457200" rtl="0" algn="l">
              <a:lnSpc>
                <a:spcPct val="150000"/>
              </a:lnSpc>
              <a:spcBef>
                <a:spcPts val="0"/>
              </a:spcBef>
              <a:spcAft>
                <a:spcPts val="0"/>
              </a:spcAft>
              <a:buClr>
                <a:srgbClr val="737373"/>
              </a:buClr>
              <a:buSzPts val="1500"/>
              <a:buFont typeface="Georgia"/>
              <a:buChar char="●"/>
            </a:pPr>
            <a:r>
              <a:rPr lang="en">
                <a:solidFill>
                  <a:schemeClr val="dk1"/>
                </a:solidFill>
                <a:latin typeface="Georgia"/>
                <a:ea typeface="Georgia"/>
                <a:cs typeface="Georgia"/>
                <a:sym typeface="Georgia"/>
              </a:rPr>
              <a:t>Please contact</a:t>
            </a:r>
            <a:r>
              <a:rPr lang="en">
                <a:solidFill>
                  <a:srgbClr val="737373"/>
                </a:solidFill>
                <a:latin typeface="Georgia"/>
                <a:ea typeface="Georgia"/>
                <a:cs typeface="Georgia"/>
                <a:sym typeface="Georgia"/>
              </a:rPr>
              <a:t> </a:t>
            </a:r>
            <a:r>
              <a:rPr b="1" lang="en">
                <a:solidFill>
                  <a:srgbClr val="0000FF"/>
                </a:solidFill>
                <a:latin typeface="Georgia"/>
                <a:ea typeface="Georgia"/>
                <a:cs typeface="Georgia"/>
                <a:sym typeface="Georgia"/>
              </a:rPr>
              <a:t>Laurie Thompson</a:t>
            </a:r>
            <a:r>
              <a:rPr lang="en">
                <a:solidFill>
                  <a:schemeClr val="dk1"/>
                </a:solidFill>
                <a:latin typeface="Georgia"/>
                <a:ea typeface="Georgia"/>
                <a:cs typeface="Georgia"/>
                <a:sym typeface="Georgia"/>
              </a:rPr>
              <a:t>, Finance Director with other questions about at</a:t>
            </a:r>
            <a:r>
              <a:rPr lang="en">
                <a:solidFill>
                  <a:srgbClr val="737373"/>
                </a:solidFill>
                <a:latin typeface="Georgia"/>
                <a:ea typeface="Georgia"/>
                <a:cs typeface="Georgia"/>
                <a:sym typeface="Georgia"/>
              </a:rPr>
              <a:t> </a:t>
            </a:r>
            <a:r>
              <a:rPr lang="en" u="sng">
                <a:solidFill>
                  <a:srgbClr val="976F06"/>
                </a:solidFill>
                <a:latin typeface="Georgia"/>
                <a:ea typeface="Georgia"/>
                <a:cs typeface="Georgia"/>
                <a:sym typeface="Georgia"/>
                <a:hlinkClick r:id="rId4">
                  <a:extLst>
                    <a:ext uri="{A12FA001-AC4F-418D-AE19-62706E023703}">
                      <ahyp:hlinkClr val="tx"/>
                    </a:ext>
                  </a:extLst>
                </a:hlinkClick>
              </a:rPr>
              <a:t>business@denverwaldorf.org</a:t>
            </a:r>
            <a:endParaRPr>
              <a:solidFill>
                <a:srgbClr val="976F06"/>
              </a:solidFill>
              <a:latin typeface="Georgia"/>
              <a:ea typeface="Georgia"/>
              <a:cs typeface="Georgia"/>
              <a:sym typeface="Georgia"/>
            </a:endParaRPr>
          </a:p>
          <a:p>
            <a:pPr indent="0" lvl="0" marL="457200" marR="0" rtl="0" algn="l">
              <a:lnSpc>
                <a:spcPct val="150000"/>
              </a:lnSpc>
              <a:spcBef>
                <a:spcPts val="0"/>
              </a:spcBef>
              <a:spcAft>
                <a:spcPts val="0"/>
              </a:spcAft>
              <a:buSzPts val="1800"/>
              <a:buNone/>
            </a:pPr>
            <a:r>
              <a:t/>
            </a:r>
            <a:endParaRPr>
              <a:solidFill>
                <a:srgbClr val="976F06"/>
              </a:solidFill>
              <a:latin typeface="Georgia"/>
              <a:ea typeface="Georgia"/>
              <a:cs typeface="Georgia"/>
              <a:sym typeface="Georgia"/>
            </a:endParaRPr>
          </a:p>
          <a:p>
            <a:pPr indent="0" lvl="0" marL="457200" marR="0" rtl="0" algn="l">
              <a:lnSpc>
                <a:spcPct val="150000"/>
              </a:lnSpc>
              <a:spcBef>
                <a:spcPts val="1600"/>
              </a:spcBef>
              <a:spcAft>
                <a:spcPts val="1600"/>
              </a:spcAft>
              <a:buSzPts val="1800"/>
              <a:buNone/>
            </a:pPr>
            <a:r>
              <a:t/>
            </a:r>
            <a:endParaRPr>
              <a:solidFill>
                <a:srgbClr val="737373"/>
              </a:solidFill>
              <a:latin typeface="Georgia"/>
              <a:ea typeface="Georgia"/>
              <a:cs typeface="Georgia"/>
              <a:sym typeface="Georgi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2"/>
          <p:cNvSpPr txBox="1"/>
          <p:nvPr>
            <p:ph type="title"/>
          </p:nvPr>
        </p:nvSpPr>
        <p:spPr>
          <a:xfrm>
            <a:off x="269625" y="2821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i="1" lang="en" sz="3200">
                <a:latin typeface="Georgia"/>
                <a:ea typeface="Georgia"/>
                <a:cs typeface="Georgia"/>
                <a:sym typeface="Georgia"/>
              </a:rPr>
              <a:t>Our Guiding Principles</a:t>
            </a:r>
            <a:endParaRPr b="1" i="1">
              <a:latin typeface="Georgia"/>
              <a:ea typeface="Georgia"/>
              <a:cs typeface="Georgia"/>
              <a:sym typeface="Georgia"/>
            </a:endParaRPr>
          </a:p>
          <a:p>
            <a:pPr indent="0" lvl="0" marL="0" rtl="0" algn="l">
              <a:lnSpc>
                <a:spcPct val="100000"/>
              </a:lnSpc>
              <a:spcBef>
                <a:spcPts val="0"/>
              </a:spcBef>
              <a:spcAft>
                <a:spcPts val="0"/>
              </a:spcAft>
              <a:buSzPts val="2800"/>
              <a:buNone/>
            </a:pPr>
            <a:r>
              <a:t/>
            </a:r>
            <a:endParaRPr/>
          </a:p>
        </p:txBody>
      </p:sp>
      <p:sp>
        <p:nvSpPr>
          <p:cNvPr id="66" name="Google Shape;66;p2"/>
          <p:cNvSpPr txBox="1"/>
          <p:nvPr>
            <p:ph idx="1" type="body"/>
          </p:nvPr>
        </p:nvSpPr>
        <p:spPr>
          <a:xfrm>
            <a:off x="311700" y="1000075"/>
            <a:ext cx="4090179" cy="3246000"/>
          </a:xfrm>
          <a:prstGeom prst="rect">
            <a:avLst/>
          </a:prstGeom>
          <a:noFill/>
          <a:ln>
            <a:noFill/>
          </a:ln>
        </p:spPr>
        <p:txBody>
          <a:bodyPr anchorCtr="0" anchor="t" bIns="91425" lIns="91425" spcFirstLastPara="1" rIns="91425" wrap="square" tIns="91425">
            <a:noAutofit/>
          </a:bodyPr>
          <a:lstStyle/>
          <a:p>
            <a:pPr indent="374650" lvl="0" marL="82550" marR="60960" rtl="0" algn="l">
              <a:lnSpc>
                <a:spcPct val="122916"/>
              </a:lnSpc>
              <a:spcBef>
                <a:spcPts val="500"/>
              </a:spcBef>
              <a:spcAft>
                <a:spcPts val="0"/>
              </a:spcAft>
              <a:buClr>
                <a:schemeClr val="dk1"/>
              </a:buClr>
              <a:buSzPts val="1100"/>
              <a:buFont typeface="Arial"/>
              <a:buNone/>
            </a:pPr>
            <a:r>
              <a:rPr lang="en" sz="1400">
                <a:solidFill>
                  <a:srgbClr val="231F20"/>
                </a:solidFill>
                <a:latin typeface="Georgia"/>
                <a:ea typeface="Georgia"/>
                <a:cs typeface="Georgia"/>
                <a:sym typeface="Georgia"/>
              </a:rPr>
              <a:t>The Denver Waldorf School (DWS) is committed to economic diversity. The Board of Trustees, College Leadership Council, Faculty, Administration and Parents work together to raise funds, volunteer, and make challenging budgetary decisions to keep tuition within the financial means of the largest possible group. We seek to establish financial relationships that are healthy for the school and the families within our community. </a:t>
            </a:r>
            <a:endParaRPr sz="1400">
              <a:solidFill>
                <a:srgbClr val="231F20"/>
              </a:solidFill>
              <a:latin typeface="Georgia"/>
              <a:ea typeface="Georgia"/>
              <a:cs typeface="Georgia"/>
              <a:sym typeface="Georgia"/>
            </a:endParaRPr>
          </a:p>
          <a:p>
            <a:pPr indent="0" lvl="0" marL="0" rtl="0" algn="l">
              <a:lnSpc>
                <a:spcPct val="115000"/>
              </a:lnSpc>
              <a:spcBef>
                <a:spcPts val="0"/>
              </a:spcBef>
              <a:spcAft>
                <a:spcPts val="1600"/>
              </a:spcAft>
              <a:buClr>
                <a:schemeClr val="dk1"/>
              </a:buClr>
              <a:buSzPts val="1100"/>
              <a:buFont typeface="Arial"/>
              <a:buNone/>
            </a:pPr>
            <a:r>
              <a:t/>
            </a:r>
            <a:endParaRPr sz="2100">
              <a:solidFill>
                <a:srgbClr val="737373"/>
              </a:solidFill>
              <a:highlight>
                <a:srgbClr val="FFFFFF"/>
              </a:highlight>
            </a:endParaRPr>
          </a:p>
        </p:txBody>
      </p:sp>
      <p:pic>
        <p:nvPicPr>
          <p:cNvPr id="67" name="Google Shape;67;p2"/>
          <p:cNvPicPr preferRelativeResize="0"/>
          <p:nvPr/>
        </p:nvPicPr>
        <p:blipFill rotWithShape="1">
          <a:blip r:embed="rId3">
            <a:alphaModFix/>
          </a:blip>
          <a:srcRect b="0" l="0" r="0" t="0"/>
          <a:stretch/>
        </p:blipFill>
        <p:spPr>
          <a:xfrm>
            <a:off x="4572000" y="938633"/>
            <a:ext cx="4401877" cy="326623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3"/>
          <p:cNvSpPr txBox="1"/>
          <p:nvPr>
            <p:ph idx="1" type="body"/>
          </p:nvPr>
        </p:nvSpPr>
        <p:spPr>
          <a:xfrm>
            <a:off x="4572000" y="340242"/>
            <a:ext cx="4260300" cy="3905833"/>
          </a:xfrm>
          <a:prstGeom prst="rect">
            <a:avLst/>
          </a:prstGeom>
          <a:noFill/>
          <a:ln>
            <a:noFill/>
          </a:ln>
        </p:spPr>
        <p:txBody>
          <a:bodyPr anchorCtr="0" anchor="t" bIns="91425" lIns="91425" spcFirstLastPara="1" rIns="91425" wrap="square" tIns="91425">
            <a:noAutofit/>
          </a:bodyPr>
          <a:lstStyle/>
          <a:p>
            <a:pPr indent="0" lvl="0" marL="114300" rtl="0" algn="l">
              <a:lnSpc>
                <a:spcPct val="115000"/>
              </a:lnSpc>
              <a:spcBef>
                <a:spcPts val="0"/>
              </a:spcBef>
              <a:spcAft>
                <a:spcPts val="0"/>
              </a:spcAft>
              <a:buSzPts val="1800"/>
              <a:buNone/>
            </a:pPr>
            <a:r>
              <a:rPr lang="en" sz="1600">
                <a:solidFill>
                  <a:srgbClr val="231F20"/>
                </a:solidFill>
                <a:latin typeface="Georgia"/>
                <a:ea typeface="Georgia"/>
                <a:cs typeface="Georgia"/>
                <a:sym typeface="Georgia"/>
              </a:rPr>
              <a:t>At DWS, we recognize that many families want the inspired learning environment that an independent Waldorf education provides, and that this type of education requires a significant financial commitment. Therefore, DWS budgets a significant portion of income to our Tuition Adjustment Program, but the budgeted funds are limited. All families who wish to provide Waldorf education for their child(ren) are encouraged to seek the means to make this education a viable option.</a:t>
            </a:r>
            <a:endParaRPr sz="1600">
              <a:solidFill>
                <a:schemeClr val="dk1"/>
              </a:solidFill>
              <a:latin typeface="Georgia"/>
              <a:ea typeface="Georgia"/>
              <a:cs typeface="Georgia"/>
              <a:sym typeface="Georgia"/>
            </a:endParaRPr>
          </a:p>
          <a:p>
            <a:pPr indent="0" lvl="0" marL="114300" rtl="0" algn="l">
              <a:lnSpc>
                <a:spcPct val="115000"/>
              </a:lnSpc>
              <a:spcBef>
                <a:spcPts val="0"/>
              </a:spcBef>
              <a:spcAft>
                <a:spcPts val="0"/>
              </a:spcAft>
              <a:buSzPts val="1800"/>
              <a:buNone/>
            </a:pPr>
            <a:r>
              <a:t/>
            </a:r>
            <a:endParaRPr/>
          </a:p>
        </p:txBody>
      </p:sp>
      <p:pic>
        <p:nvPicPr>
          <p:cNvPr id="73" name="Google Shape;73;p3"/>
          <p:cNvPicPr preferRelativeResize="0"/>
          <p:nvPr/>
        </p:nvPicPr>
        <p:blipFill rotWithShape="1">
          <a:blip r:embed="rId3">
            <a:alphaModFix/>
          </a:blip>
          <a:srcRect b="0" l="0" r="0" t="0"/>
          <a:stretch/>
        </p:blipFill>
        <p:spPr>
          <a:xfrm>
            <a:off x="1490439" y="2264735"/>
            <a:ext cx="2745672" cy="1832484"/>
          </a:xfrm>
          <a:prstGeom prst="rect">
            <a:avLst/>
          </a:prstGeom>
          <a:noFill/>
          <a:ln>
            <a:noFill/>
          </a:ln>
        </p:spPr>
      </p:pic>
      <p:pic>
        <p:nvPicPr>
          <p:cNvPr id="74" name="Google Shape;74;p3"/>
          <p:cNvPicPr preferRelativeResize="0"/>
          <p:nvPr/>
        </p:nvPicPr>
        <p:blipFill rotWithShape="1">
          <a:blip r:embed="rId4">
            <a:alphaModFix/>
          </a:blip>
          <a:srcRect b="0" l="0" r="0" t="0"/>
          <a:stretch/>
        </p:blipFill>
        <p:spPr>
          <a:xfrm>
            <a:off x="221710" y="264948"/>
            <a:ext cx="3596952" cy="240203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4"/>
          <p:cNvSpPr txBox="1"/>
          <p:nvPr>
            <p:ph idx="1" type="body"/>
          </p:nvPr>
        </p:nvSpPr>
        <p:spPr>
          <a:xfrm>
            <a:off x="311700" y="404037"/>
            <a:ext cx="2952495" cy="3842038"/>
          </a:xfrm>
          <a:prstGeom prst="rect">
            <a:avLst/>
          </a:prstGeom>
          <a:noFill/>
          <a:ln>
            <a:noFill/>
          </a:ln>
        </p:spPr>
        <p:txBody>
          <a:bodyPr anchorCtr="0" anchor="t" bIns="91425" lIns="91425" spcFirstLastPara="1" rIns="91425" wrap="square" tIns="91425">
            <a:noAutofit/>
          </a:bodyPr>
          <a:lstStyle/>
          <a:p>
            <a:pPr indent="0" lvl="0" marL="114300" rtl="0" algn="l">
              <a:lnSpc>
                <a:spcPct val="115000"/>
              </a:lnSpc>
              <a:spcBef>
                <a:spcPts val="0"/>
              </a:spcBef>
              <a:spcAft>
                <a:spcPts val="0"/>
              </a:spcAft>
              <a:buSzPts val="1800"/>
              <a:buNone/>
            </a:pPr>
            <a:r>
              <a:rPr lang="en" sz="1800">
                <a:solidFill>
                  <a:srgbClr val="231F20"/>
                </a:solidFill>
                <a:latin typeface="Georgia"/>
                <a:ea typeface="Georgia"/>
                <a:cs typeface="Georgia"/>
                <a:sym typeface="Georgia"/>
              </a:rPr>
              <a:t>	DWS expects families to exercise their best creative efforts to use their own financial resources before turning to the Tuition Adjustment Program. Tuition Adjustment is not based on willingness to pay, but on one’s ability to pay. </a:t>
            </a:r>
            <a:endParaRPr/>
          </a:p>
          <a:p>
            <a:pPr indent="0" lvl="0" marL="114300" rtl="0" algn="l">
              <a:lnSpc>
                <a:spcPct val="115000"/>
              </a:lnSpc>
              <a:spcBef>
                <a:spcPts val="0"/>
              </a:spcBef>
              <a:spcAft>
                <a:spcPts val="0"/>
              </a:spcAft>
              <a:buSzPts val="1800"/>
              <a:buNone/>
            </a:pPr>
            <a:r>
              <a:t/>
            </a:r>
            <a:endParaRPr/>
          </a:p>
        </p:txBody>
      </p:sp>
      <p:pic>
        <p:nvPicPr>
          <p:cNvPr id="80" name="Google Shape;80;p4"/>
          <p:cNvPicPr preferRelativeResize="0"/>
          <p:nvPr/>
        </p:nvPicPr>
        <p:blipFill rotWithShape="1">
          <a:blip r:embed="rId3">
            <a:alphaModFix/>
          </a:blip>
          <a:srcRect b="0" l="0" r="0" t="0"/>
          <a:stretch/>
        </p:blipFill>
        <p:spPr>
          <a:xfrm>
            <a:off x="3482567" y="0"/>
            <a:ext cx="5661433" cy="42460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5"/>
          <p:cNvSpPr txBox="1"/>
          <p:nvPr>
            <p:ph type="title"/>
          </p:nvPr>
        </p:nvSpPr>
        <p:spPr>
          <a:xfrm>
            <a:off x="311700" y="2926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Tuition Adjustment Overview</a:t>
            </a:r>
            <a:endParaRPr/>
          </a:p>
        </p:txBody>
      </p:sp>
      <p:sp>
        <p:nvSpPr>
          <p:cNvPr id="86" name="Google Shape;86;p5"/>
          <p:cNvSpPr txBox="1"/>
          <p:nvPr>
            <p:ph idx="1" type="body"/>
          </p:nvPr>
        </p:nvSpPr>
        <p:spPr>
          <a:xfrm>
            <a:off x="311700" y="1000075"/>
            <a:ext cx="8520600" cy="3246000"/>
          </a:xfrm>
          <a:prstGeom prst="rect">
            <a:avLst/>
          </a:prstGeom>
          <a:noFill/>
          <a:ln>
            <a:noFill/>
          </a:ln>
        </p:spPr>
        <p:txBody>
          <a:bodyPr anchorCtr="0" anchor="t" bIns="91425" lIns="91425" spcFirstLastPara="1" rIns="91425" wrap="square" tIns="91425">
            <a:noAutofit/>
          </a:bodyPr>
          <a:lstStyle/>
          <a:p>
            <a:pPr indent="-301625" lvl="0" marL="457200" marR="132715" rtl="0" algn="l">
              <a:lnSpc>
                <a:spcPct val="100000"/>
              </a:lnSpc>
              <a:spcBef>
                <a:spcPts val="0"/>
              </a:spcBef>
              <a:spcAft>
                <a:spcPts val="0"/>
              </a:spcAft>
              <a:buClr>
                <a:srgbClr val="231F20"/>
              </a:buClr>
              <a:buSzPts val="1150"/>
              <a:buFont typeface="Georgia"/>
              <a:buChar char="●"/>
            </a:pPr>
            <a:r>
              <a:rPr lang="en" sz="1150">
                <a:solidFill>
                  <a:srgbClr val="231F20"/>
                </a:solidFill>
                <a:latin typeface="Georgia"/>
                <a:ea typeface="Georgia"/>
                <a:cs typeface="Georgia"/>
                <a:sym typeface="Georgia"/>
              </a:rPr>
              <a:t>Tuition Adjustment Applications for returning DWS students will be reviewed</a:t>
            </a:r>
            <a:r>
              <a:rPr b="1" i="1" lang="en" sz="1150">
                <a:solidFill>
                  <a:srgbClr val="231F20"/>
                </a:solidFill>
                <a:latin typeface="Georgia"/>
                <a:ea typeface="Georgia"/>
                <a:cs typeface="Georgia"/>
                <a:sym typeface="Georgia"/>
              </a:rPr>
              <a:t> only if</a:t>
            </a:r>
            <a:r>
              <a:rPr lang="en" sz="1150">
                <a:solidFill>
                  <a:srgbClr val="231F20"/>
                </a:solidFill>
                <a:latin typeface="Georgia"/>
                <a:ea typeface="Georgia"/>
                <a:cs typeface="Georgia"/>
                <a:sym typeface="Georgia"/>
              </a:rPr>
              <a:t> their current tuition and other school financial obligations are up-to-date.</a:t>
            </a:r>
            <a:endParaRPr sz="1150">
              <a:solidFill>
                <a:srgbClr val="231F20"/>
              </a:solidFill>
              <a:latin typeface="Georgia"/>
              <a:ea typeface="Georgia"/>
              <a:cs typeface="Georgia"/>
              <a:sym typeface="Georgia"/>
            </a:endParaRPr>
          </a:p>
          <a:p>
            <a:pPr indent="0" lvl="0" marL="457200" marR="132715" rtl="0" algn="l">
              <a:lnSpc>
                <a:spcPct val="50000"/>
              </a:lnSpc>
              <a:spcBef>
                <a:spcPts val="0"/>
              </a:spcBef>
              <a:spcAft>
                <a:spcPts val="0"/>
              </a:spcAft>
              <a:buClr>
                <a:schemeClr val="dk1"/>
              </a:buClr>
              <a:buSzPts val="1100"/>
              <a:buFont typeface="Arial"/>
              <a:buNone/>
            </a:pPr>
            <a:r>
              <a:t/>
            </a:r>
            <a:endParaRPr sz="1150">
              <a:solidFill>
                <a:srgbClr val="231F20"/>
              </a:solidFill>
              <a:latin typeface="Georgia"/>
              <a:ea typeface="Georgia"/>
              <a:cs typeface="Georgia"/>
              <a:sym typeface="Georgia"/>
            </a:endParaRPr>
          </a:p>
          <a:p>
            <a:pPr indent="-301625" lvl="0" marL="457200" marR="111760" rtl="0" algn="just">
              <a:lnSpc>
                <a:spcPct val="100000"/>
              </a:lnSpc>
              <a:spcBef>
                <a:spcPts val="500"/>
              </a:spcBef>
              <a:spcAft>
                <a:spcPts val="0"/>
              </a:spcAft>
              <a:buClr>
                <a:srgbClr val="231F20"/>
              </a:buClr>
              <a:buSzPts val="1150"/>
              <a:buFont typeface="Georgia"/>
              <a:buChar char="●"/>
            </a:pPr>
            <a:r>
              <a:rPr lang="en" sz="1150">
                <a:solidFill>
                  <a:srgbClr val="231F20"/>
                </a:solidFill>
                <a:latin typeface="Georgia"/>
                <a:ea typeface="Georgia"/>
                <a:cs typeface="Georgia"/>
                <a:sym typeface="Georgia"/>
              </a:rPr>
              <a:t>Tuition Adjustment is available for children in 1st through 12th Grades. </a:t>
            </a:r>
            <a:endParaRPr sz="1150">
              <a:solidFill>
                <a:srgbClr val="231F20"/>
              </a:solidFill>
              <a:latin typeface="Georgia"/>
              <a:ea typeface="Georgia"/>
              <a:cs typeface="Georgia"/>
              <a:sym typeface="Georgia"/>
            </a:endParaRPr>
          </a:p>
          <a:p>
            <a:pPr indent="-301625" lvl="0" marL="457200" marR="111760" rtl="0" algn="just">
              <a:lnSpc>
                <a:spcPct val="100000"/>
              </a:lnSpc>
              <a:spcBef>
                <a:spcPts val="1000"/>
              </a:spcBef>
              <a:spcAft>
                <a:spcPts val="0"/>
              </a:spcAft>
              <a:buClr>
                <a:srgbClr val="231F20"/>
              </a:buClr>
              <a:buSzPts val="1150"/>
              <a:buFont typeface="Georgia"/>
              <a:buChar char="●"/>
            </a:pPr>
            <a:r>
              <a:rPr lang="en" sz="1150">
                <a:solidFill>
                  <a:srgbClr val="231F20"/>
                </a:solidFill>
                <a:latin typeface="Georgia"/>
                <a:ea typeface="Georgia"/>
                <a:cs typeface="Georgia"/>
                <a:sym typeface="Georgia"/>
              </a:rPr>
              <a:t>Tuition Adjustment in Kindergarten is available only to students enrolled for five full days in their final year of Kindergarten, and is not available for students in Pre-Kindergarten. </a:t>
            </a:r>
            <a:endParaRPr sz="1150">
              <a:solidFill>
                <a:srgbClr val="231F20"/>
              </a:solidFill>
              <a:latin typeface="Georgia"/>
              <a:ea typeface="Georgia"/>
              <a:cs typeface="Georgia"/>
              <a:sym typeface="Georgia"/>
            </a:endParaRPr>
          </a:p>
          <a:p>
            <a:pPr indent="-301625" lvl="0" marL="457200" marR="111760" rtl="0" algn="just">
              <a:lnSpc>
                <a:spcPct val="100000"/>
              </a:lnSpc>
              <a:spcBef>
                <a:spcPts val="1000"/>
              </a:spcBef>
              <a:spcAft>
                <a:spcPts val="0"/>
              </a:spcAft>
              <a:buClr>
                <a:srgbClr val="231F20"/>
              </a:buClr>
              <a:buSzPts val="1150"/>
              <a:buFont typeface="Georgia"/>
              <a:buChar char="●"/>
            </a:pPr>
            <a:r>
              <a:rPr lang="en" sz="1150">
                <a:solidFill>
                  <a:srgbClr val="231F20"/>
                </a:solidFill>
                <a:latin typeface="Georgia"/>
                <a:ea typeface="Georgia"/>
                <a:cs typeface="Georgia"/>
                <a:sym typeface="Georgia"/>
              </a:rPr>
              <a:t>Tuition Adjustment can range between 5% and 50% of tuition, based on financial need. </a:t>
            </a:r>
            <a:endParaRPr sz="1150">
              <a:solidFill>
                <a:srgbClr val="231F20"/>
              </a:solidFill>
              <a:latin typeface="Georgia"/>
              <a:ea typeface="Georgia"/>
              <a:cs typeface="Georgia"/>
              <a:sym typeface="Georgia"/>
            </a:endParaRPr>
          </a:p>
          <a:p>
            <a:pPr indent="-301625" lvl="0" marL="457200" marR="111760" rtl="0" algn="just">
              <a:lnSpc>
                <a:spcPct val="100000"/>
              </a:lnSpc>
              <a:spcBef>
                <a:spcPts val="1000"/>
              </a:spcBef>
              <a:spcAft>
                <a:spcPts val="0"/>
              </a:spcAft>
              <a:buClr>
                <a:srgbClr val="231F20"/>
              </a:buClr>
              <a:buSzPts val="1150"/>
              <a:buFont typeface="Georgia"/>
              <a:buChar char="●"/>
            </a:pPr>
            <a:r>
              <a:rPr lang="en" sz="1150">
                <a:solidFill>
                  <a:srgbClr val="231F20"/>
                </a:solidFill>
                <a:latin typeface="Georgia"/>
                <a:ea typeface="Georgia"/>
                <a:cs typeface="Georgia"/>
                <a:sym typeface="Georgia"/>
              </a:rPr>
              <a:t>There are small additional scholarships that are also available. If you wish to apply for one or more scholarships, please do so at the same time that you apply for Tuition Adjustment.</a:t>
            </a:r>
            <a:endParaRPr sz="1150">
              <a:solidFill>
                <a:srgbClr val="231F20"/>
              </a:solidFill>
              <a:latin typeface="Georgia"/>
              <a:ea typeface="Georgia"/>
              <a:cs typeface="Georgia"/>
              <a:sym typeface="Georgia"/>
            </a:endParaRPr>
          </a:p>
          <a:p>
            <a:pPr indent="-301625" lvl="0" marL="457200" marR="111760" rtl="0" algn="just">
              <a:lnSpc>
                <a:spcPct val="100000"/>
              </a:lnSpc>
              <a:spcBef>
                <a:spcPts val="1000"/>
              </a:spcBef>
              <a:spcAft>
                <a:spcPts val="0"/>
              </a:spcAft>
              <a:buClr>
                <a:srgbClr val="231F20"/>
              </a:buClr>
              <a:buSzPts val="1150"/>
              <a:buFont typeface="Arial"/>
              <a:buChar char="●"/>
            </a:pPr>
            <a:r>
              <a:rPr lang="en" sz="1150">
                <a:solidFill>
                  <a:srgbClr val="231F20"/>
                </a:solidFill>
                <a:latin typeface="Georgia"/>
                <a:ea typeface="Georgia"/>
                <a:cs typeface="Georgia"/>
                <a:sym typeface="Georgia"/>
              </a:rPr>
              <a:t>All financial and personal information is kept completely confidential.</a:t>
            </a:r>
            <a:r>
              <a:rPr lang="en" sz="1150">
                <a:solidFill>
                  <a:srgbClr val="231F20"/>
                </a:solidFill>
                <a:highlight>
                  <a:srgbClr val="FFFF00"/>
                </a:highlight>
                <a:latin typeface="Georgia"/>
                <a:ea typeface="Georgia"/>
                <a:cs typeface="Georgia"/>
                <a:sym typeface="Georgia"/>
              </a:rPr>
              <a:t> </a:t>
            </a:r>
            <a:endParaRPr sz="1150">
              <a:solidFill>
                <a:srgbClr val="231F20"/>
              </a:solidFill>
              <a:highlight>
                <a:srgbClr val="FFFF00"/>
              </a:highlight>
              <a:latin typeface="Georgia"/>
              <a:ea typeface="Georgia"/>
              <a:cs typeface="Georgia"/>
              <a:sym typeface="Georgia"/>
            </a:endParaRPr>
          </a:p>
          <a:p>
            <a:pPr indent="-301625" lvl="0" marL="457200" marR="111760" rtl="0" algn="just">
              <a:lnSpc>
                <a:spcPct val="100000"/>
              </a:lnSpc>
              <a:spcBef>
                <a:spcPts val="1000"/>
              </a:spcBef>
              <a:spcAft>
                <a:spcPts val="0"/>
              </a:spcAft>
              <a:buClr>
                <a:srgbClr val="231F20"/>
              </a:buClr>
              <a:buSzPts val="1150"/>
              <a:buFont typeface="Georgia"/>
              <a:buChar char="●"/>
            </a:pPr>
            <a:r>
              <a:rPr b="1" lang="en" sz="1150">
                <a:solidFill>
                  <a:srgbClr val="231F20"/>
                </a:solidFill>
                <a:highlight>
                  <a:srgbClr val="FFFFFF"/>
                </a:highlight>
                <a:latin typeface="Georgia"/>
                <a:ea typeface="Georgia"/>
                <a:cs typeface="Georgia"/>
                <a:sym typeface="Georgia"/>
              </a:rPr>
              <a:t>Completed Tuition Adjustment applications through SSS/TADS are due within two (2) weeks of re-enrollment or acceptance to The Denver Waldorf School</a:t>
            </a:r>
            <a:r>
              <a:rPr lang="en" sz="1150">
                <a:solidFill>
                  <a:srgbClr val="231F20"/>
                </a:solidFill>
                <a:highlight>
                  <a:srgbClr val="FFFFFF"/>
                </a:highlight>
                <a:latin typeface="Georgia"/>
                <a:ea typeface="Georgia"/>
                <a:cs typeface="Georgia"/>
                <a:sym typeface="Georgia"/>
              </a:rPr>
              <a:t>. </a:t>
            </a:r>
            <a:endParaRPr sz="1150">
              <a:solidFill>
                <a:srgbClr val="231F20"/>
              </a:solidFill>
              <a:latin typeface="Georgia"/>
              <a:ea typeface="Georgia"/>
              <a:cs typeface="Georgia"/>
              <a:sym typeface="Georgia"/>
            </a:endParaRPr>
          </a:p>
          <a:p>
            <a:pPr indent="0" lvl="0" marL="0" rtl="0" algn="l">
              <a:lnSpc>
                <a:spcPct val="115000"/>
              </a:lnSpc>
              <a:spcBef>
                <a:spcPts val="1000"/>
              </a:spcBef>
              <a:spcAft>
                <a:spcPts val="0"/>
              </a:spcAft>
              <a:buSzPts val="1800"/>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6"/>
          <p:cNvSpPr txBox="1"/>
          <p:nvPr>
            <p:ph type="title"/>
          </p:nvPr>
        </p:nvSpPr>
        <p:spPr>
          <a:xfrm>
            <a:off x="311700" y="2926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i="1" lang="en" sz="2000">
                <a:latin typeface="Georgia"/>
                <a:ea typeface="Georgia"/>
                <a:cs typeface="Georgia"/>
                <a:sym typeface="Georgia"/>
              </a:rPr>
              <a:t>SSS/</a:t>
            </a:r>
            <a:r>
              <a:rPr b="1" i="1" lang="en" sz="2000">
                <a:latin typeface="Georgia"/>
                <a:ea typeface="Georgia"/>
                <a:cs typeface="Georgia"/>
                <a:sym typeface="Georgia"/>
              </a:rPr>
              <a:t>TADS and Determining Your Family’s Financial Need</a:t>
            </a:r>
            <a:endParaRPr b="1" i="1" sz="2000">
              <a:latin typeface="Georgia"/>
              <a:ea typeface="Georgia"/>
              <a:cs typeface="Georgia"/>
              <a:sym typeface="Georgia"/>
            </a:endParaRPr>
          </a:p>
        </p:txBody>
      </p:sp>
      <p:sp>
        <p:nvSpPr>
          <p:cNvPr id="92" name="Google Shape;92;p6"/>
          <p:cNvSpPr txBox="1"/>
          <p:nvPr>
            <p:ph idx="1" type="body"/>
          </p:nvPr>
        </p:nvSpPr>
        <p:spPr>
          <a:xfrm>
            <a:off x="311700" y="1000075"/>
            <a:ext cx="8520600" cy="3246000"/>
          </a:xfrm>
          <a:prstGeom prst="rect">
            <a:avLst/>
          </a:prstGeom>
          <a:noFill/>
          <a:ln>
            <a:noFill/>
          </a:ln>
        </p:spPr>
        <p:txBody>
          <a:bodyPr anchorCtr="0" anchor="t" bIns="91425" lIns="91425" spcFirstLastPara="1" rIns="91425" wrap="square" tIns="91425">
            <a:noAutofit/>
          </a:bodyPr>
          <a:lstStyle/>
          <a:p>
            <a:pPr indent="0" lvl="0" marL="107950" marR="132715" rtl="0" algn="l">
              <a:lnSpc>
                <a:spcPct val="115000"/>
              </a:lnSpc>
              <a:spcBef>
                <a:spcPts val="305"/>
              </a:spcBef>
              <a:spcAft>
                <a:spcPts val="0"/>
              </a:spcAft>
              <a:buClr>
                <a:schemeClr val="dk1"/>
              </a:buClr>
              <a:buSzPts val="1900"/>
              <a:buNone/>
            </a:pPr>
            <a:r>
              <a:rPr lang="en" sz="1500">
                <a:solidFill>
                  <a:schemeClr val="dk1"/>
                </a:solidFill>
                <a:latin typeface="Georgia"/>
                <a:ea typeface="Georgia"/>
                <a:cs typeface="Georgia"/>
                <a:sym typeface="Georgia"/>
              </a:rPr>
              <a:t>DWS uses SSS/TADS (School and Student Services / Tuition Aid Data Services) to provide an objective and consistent method of determining a family’s ability to contribute to educational expenses. SSS/TADS is a nationally recognized, third-party system that standardizes the financial review process and supports a healthy balance of awards. </a:t>
            </a:r>
            <a:endParaRPr sz="1500">
              <a:solidFill>
                <a:schemeClr val="dk1"/>
              </a:solidFill>
              <a:latin typeface="Georgia"/>
              <a:ea typeface="Georgia"/>
              <a:cs typeface="Georgia"/>
              <a:sym typeface="Georgia"/>
            </a:endParaRPr>
          </a:p>
          <a:p>
            <a:pPr indent="0" lvl="0" marL="107950" marR="132715" rtl="0" algn="l">
              <a:lnSpc>
                <a:spcPct val="115000"/>
              </a:lnSpc>
              <a:spcBef>
                <a:spcPts val="305"/>
              </a:spcBef>
              <a:spcAft>
                <a:spcPts val="0"/>
              </a:spcAft>
              <a:buClr>
                <a:schemeClr val="dk1"/>
              </a:buClr>
              <a:buSzPts val="1900"/>
              <a:buNone/>
            </a:pPr>
            <a:r>
              <a:t/>
            </a:r>
            <a:endParaRPr sz="1500">
              <a:solidFill>
                <a:schemeClr val="dk1"/>
              </a:solidFill>
              <a:latin typeface="Georgia"/>
              <a:ea typeface="Georgia"/>
              <a:cs typeface="Georgia"/>
              <a:sym typeface="Georgia"/>
            </a:endParaRPr>
          </a:p>
          <a:p>
            <a:pPr indent="0" lvl="0" marL="107950" marR="132715" rtl="0" algn="l">
              <a:lnSpc>
                <a:spcPct val="115000"/>
              </a:lnSpc>
              <a:spcBef>
                <a:spcPts val="305"/>
              </a:spcBef>
              <a:spcAft>
                <a:spcPts val="0"/>
              </a:spcAft>
              <a:buClr>
                <a:schemeClr val="dk1"/>
              </a:buClr>
              <a:buSzPts val="1900"/>
              <a:buNone/>
            </a:pPr>
            <a:r>
              <a:rPr lang="en" sz="1500">
                <a:solidFill>
                  <a:schemeClr val="dk1"/>
                </a:solidFill>
                <a:latin typeface="Georgia"/>
                <a:ea typeface="Georgia"/>
                <a:cs typeface="Georgia"/>
                <a:sym typeface="Georgia"/>
              </a:rPr>
              <a:t>SSS/TADS Financial Aid Assessment uses key financial information to evaluate a family’s need for financial aid. SSS/TADS verifies the financial information provided on the application, and then calculates discretionary income based on many factors, including but not limited to all sources of income, assets, expenses, indebtedness and family size, and includes a calculation for a base living allowance. The higher discretionary income a family is calculated to have, the lower the SSS/TADS recommended Tuition Adjustment award.</a:t>
            </a:r>
            <a:endParaRPr sz="1500">
              <a:solidFill>
                <a:schemeClr val="dk1"/>
              </a:solidFill>
              <a:latin typeface="Georgia"/>
              <a:ea typeface="Georgia"/>
              <a:cs typeface="Georgia"/>
              <a:sym typeface="Georgia"/>
            </a:endParaRPr>
          </a:p>
          <a:p>
            <a:pPr indent="0" lvl="0" marL="107950" marR="109220" rtl="0" algn="just">
              <a:lnSpc>
                <a:spcPct val="115000"/>
              </a:lnSpc>
              <a:spcBef>
                <a:spcPts val="710"/>
              </a:spcBef>
              <a:spcAft>
                <a:spcPts val="0"/>
              </a:spcAft>
              <a:buClr>
                <a:schemeClr val="dk1"/>
              </a:buClr>
              <a:buSzPts val="1900"/>
              <a:buNone/>
            </a:pPr>
            <a:r>
              <a:rPr lang="en" sz="1400">
                <a:solidFill>
                  <a:schemeClr val="dk1"/>
                </a:solidFill>
                <a:latin typeface="Georgia"/>
                <a:ea typeface="Georgia"/>
                <a:cs typeface="Georgia"/>
                <a:sym typeface="Georgia"/>
              </a:rPr>
              <a:t>	</a:t>
            </a:r>
            <a:endParaRPr sz="2000">
              <a:solidFill>
                <a:srgbClr val="737373"/>
              </a:solidFill>
              <a:highlight>
                <a:schemeClr val="lt1"/>
              </a:highlight>
            </a:endParaRPr>
          </a:p>
          <a:p>
            <a:pPr indent="0" lvl="0" marL="457200" rtl="0" algn="l">
              <a:lnSpc>
                <a:spcPct val="115000"/>
              </a:lnSpc>
              <a:spcBef>
                <a:spcPts val="1600"/>
              </a:spcBef>
              <a:spcAft>
                <a:spcPts val="0"/>
              </a:spcAft>
              <a:buClr>
                <a:schemeClr val="dk1"/>
              </a:buClr>
              <a:buSzPts val="1100"/>
              <a:buFont typeface="Arial"/>
              <a:buNone/>
            </a:pPr>
            <a:r>
              <a:t/>
            </a:r>
            <a:endParaRPr i="1" sz="1600">
              <a:solidFill>
                <a:srgbClr val="666666"/>
              </a:solidFill>
              <a:highlight>
                <a:schemeClr val="lt1"/>
              </a:highlight>
              <a:latin typeface="Times New Roman"/>
              <a:ea typeface="Times New Roman"/>
              <a:cs typeface="Times New Roman"/>
              <a:sym typeface="Times New Roman"/>
            </a:endParaRPr>
          </a:p>
          <a:p>
            <a:pPr indent="0" lvl="0" marL="0" rtl="0" algn="l">
              <a:lnSpc>
                <a:spcPct val="115000"/>
              </a:lnSpc>
              <a:spcBef>
                <a:spcPts val="1600"/>
              </a:spcBef>
              <a:spcAft>
                <a:spcPts val="1600"/>
              </a:spcAft>
              <a:buSzPts val="1800"/>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7"/>
          <p:cNvSpPr txBox="1"/>
          <p:nvPr>
            <p:ph idx="1" type="body"/>
          </p:nvPr>
        </p:nvSpPr>
        <p:spPr>
          <a:xfrm>
            <a:off x="311700" y="1000075"/>
            <a:ext cx="8520600" cy="3246000"/>
          </a:xfrm>
          <a:prstGeom prst="rect">
            <a:avLst/>
          </a:prstGeom>
          <a:noFill/>
          <a:ln>
            <a:noFill/>
          </a:ln>
        </p:spPr>
        <p:txBody>
          <a:bodyPr anchorCtr="0" anchor="t" bIns="91425" lIns="91425" spcFirstLastPara="1" rIns="91425" wrap="square" tIns="91425">
            <a:noAutofit/>
          </a:bodyPr>
          <a:lstStyle/>
          <a:p>
            <a:pPr indent="0" lvl="0" marL="114300" rtl="0" algn="l">
              <a:lnSpc>
                <a:spcPct val="115000"/>
              </a:lnSpc>
              <a:spcBef>
                <a:spcPts val="0"/>
              </a:spcBef>
              <a:spcAft>
                <a:spcPts val="0"/>
              </a:spcAft>
              <a:buSzPts val="1800"/>
              <a:buNone/>
            </a:pPr>
            <a:r>
              <a:rPr lang="en">
                <a:solidFill>
                  <a:schemeClr val="dk1"/>
                </a:solidFill>
                <a:latin typeface="Georgia"/>
                <a:ea typeface="Georgia"/>
                <a:cs typeface="Georgia"/>
                <a:sym typeface="Georgia"/>
              </a:rPr>
              <a:t>SSS/</a:t>
            </a:r>
            <a:r>
              <a:rPr lang="en" sz="1800">
                <a:solidFill>
                  <a:schemeClr val="dk1"/>
                </a:solidFill>
                <a:latin typeface="Georgia"/>
                <a:ea typeface="Georgia"/>
                <a:cs typeface="Georgia"/>
                <a:sym typeface="Georgia"/>
              </a:rPr>
              <a:t>TADS</a:t>
            </a:r>
            <a:r>
              <a:rPr lang="en">
                <a:solidFill>
                  <a:schemeClr val="dk1"/>
                </a:solidFill>
                <a:latin typeface="Georgia"/>
                <a:ea typeface="Georgia"/>
                <a:cs typeface="Georgia"/>
                <a:sym typeface="Georgia"/>
              </a:rPr>
              <a:t> will make</a:t>
            </a:r>
            <a:r>
              <a:rPr lang="en" sz="1800">
                <a:solidFill>
                  <a:schemeClr val="dk1"/>
                </a:solidFill>
                <a:latin typeface="Georgia"/>
                <a:ea typeface="Georgia"/>
                <a:cs typeface="Georgia"/>
                <a:sym typeface="Georgia"/>
              </a:rPr>
              <a:t> a recommendation to DWS on how much financial assistance is needed by all the families who have applied. The Tuition Adjustment Committee bases the Tuition Adjustment award on the SSS/TADS recommendation, in order to provide an objective and fair process for all families.</a:t>
            </a:r>
            <a:endParaRPr>
              <a:solidFill>
                <a:schemeClr val="dk1"/>
              </a:solidFill>
              <a:latin typeface="Georgia"/>
              <a:ea typeface="Georgia"/>
              <a:cs typeface="Georgia"/>
              <a:sym typeface="Georgia"/>
            </a:endParaRPr>
          </a:p>
          <a:p>
            <a:pPr indent="0" lvl="0" marL="114300" rtl="0" algn="l">
              <a:lnSpc>
                <a:spcPct val="115000"/>
              </a:lnSpc>
              <a:spcBef>
                <a:spcPts val="0"/>
              </a:spcBef>
              <a:spcAft>
                <a:spcPts val="0"/>
              </a:spcAft>
              <a:buSzPts val="1800"/>
              <a:buNone/>
            </a:pPr>
            <a:r>
              <a:t/>
            </a:r>
            <a:endParaRPr>
              <a:solidFill>
                <a:schemeClr val="dk1"/>
              </a:solidFill>
              <a:latin typeface="Georgia"/>
              <a:ea typeface="Georgia"/>
              <a:cs typeface="Georgia"/>
              <a:sym typeface="Georgia"/>
            </a:endParaRPr>
          </a:p>
          <a:p>
            <a:pPr indent="0" lvl="0" marL="114300" rtl="0" algn="l">
              <a:lnSpc>
                <a:spcPct val="115000"/>
              </a:lnSpc>
              <a:spcBef>
                <a:spcPts val="0"/>
              </a:spcBef>
              <a:spcAft>
                <a:spcPts val="0"/>
              </a:spcAft>
              <a:buClr>
                <a:schemeClr val="dk1"/>
              </a:buClr>
              <a:buSzPts val="1800"/>
              <a:buFont typeface="Arial"/>
              <a:buNone/>
            </a:pPr>
            <a:r>
              <a:rPr lang="en">
                <a:solidFill>
                  <a:schemeClr val="dk1"/>
                </a:solidFill>
                <a:latin typeface="Georgia"/>
                <a:ea typeface="Georgia"/>
                <a:cs typeface="Georgia"/>
                <a:sym typeface="Georgia"/>
              </a:rPr>
              <a:t>The Tuition Adjustment Committee will not evaluate or determine Tuition Adjustment until all processes with SSS/TADS are complete, including all required documents. Please watch for emails from SSS/TADS after you submit the application to make sure you have provided everything they need for the assessment.</a:t>
            </a:r>
            <a:endParaRPr/>
          </a:p>
        </p:txBody>
      </p:sp>
      <p:sp>
        <p:nvSpPr>
          <p:cNvPr id="98" name="Google Shape;98;p7"/>
          <p:cNvSpPr txBox="1"/>
          <p:nvPr>
            <p:ph type="title"/>
          </p:nvPr>
        </p:nvSpPr>
        <p:spPr>
          <a:xfrm>
            <a:off x="311700" y="2926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i="1" lang="en" sz="2000">
                <a:latin typeface="Georgia"/>
                <a:ea typeface="Georgia"/>
                <a:cs typeface="Georgia"/>
                <a:sym typeface="Georgia"/>
              </a:rPr>
              <a:t>SSS/</a:t>
            </a:r>
            <a:r>
              <a:rPr b="1" i="1" lang="en" sz="2000">
                <a:latin typeface="Georgia"/>
                <a:ea typeface="Georgia"/>
                <a:cs typeface="Georgia"/>
                <a:sym typeface="Georgia"/>
              </a:rPr>
              <a:t>TADS and Determining Your Family’s Financial Need</a:t>
            </a:r>
            <a:endParaRPr b="1" i="1" sz="2000">
              <a:latin typeface="Georgia"/>
              <a:ea typeface="Georgia"/>
              <a:cs typeface="Georgia"/>
              <a:sym typeface="Georgi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8"/>
          <p:cNvSpPr txBox="1"/>
          <p:nvPr>
            <p:ph type="title"/>
          </p:nvPr>
        </p:nvSpPr>
        <p:spPr>
          <a:xfrm>
            <a:off x="311700" y="2926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i="1" lang="en" sz="2000">
                <a:latin typeface="Georgia"/>
                <a:ea typeface="Georgia"/>
                <a:cs typeface="Georgia"/>
                <a:sym typeface="Georgia"/>
              </a:rPr>
              <a:t>Tuition Adjustment and Determining Your Family’s Needs  </a:t>
            </a:r>
            <a:br>
              <a:rPr b="1" i="1" lang="en" sz="3200">
                <a:latin typeface="Georgia"/>
                <a:ea typeface="Georgia"/>
                <a:cs typeface="Georgia"/>
                <a:sym typeface="Georgia"/>
              </a:rPr>
            </a:br>
            <a:endParaRPr b="1" i="1" sz="3200">
              <a:latin typeface="Georgia"/>
              <a:ea typeface="Georgia"/>
              <a:cs typeface="Georgia"/>
              <a:sym typeface="Georgia"/>
            </a:endParaRPr>
          </a:p>
          <a:p>
            <a:pPr indent="0" lvl="0" marL="0" rtl="0" algn="l">
              <a:lnSpc>
                <a:spcPct val="100000"/>
              </a:lnSpc>
              <a:spcBef>
                <a:spcPts val="0"/>
              </a:spcBef>
              <a:spcAft>
                <a:spcPts val="0"/>
              </a:spcAft>
              <a:buSzPts val="2800"/>
              <a:buNone/>
            </a:pPr>
            <a:r>
              <a:t/>
            </a:r>
            <a:endParaRPr>
              <a:solidFill>
                <a:srgbClr val="000000"/>
              </a:solidFill>
            </a:endParaRPr>
          </a:p>
        </p:txBody>
      </p:sp>
      <p:sp>
        <p:nvSpPr>
          <p:cNvPr id="104" name="Google Shape;104;p8"/>
          <p:cNvSpPr txBox="1"/>
          <p:nvPr>
            <p:ph idx="1" type="body"/>
          </p:nvPr>
        </p:nvSpPr>
        <p:spPr>
          <a:xfrm>
            <a:off x="311700" y="865325"/>
            <a:ext cx="8520600" cy="338075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SzPts val="1800"/>
              <a:buNone/>
            </a:pPr>
            <a:r>
              <a:rPr b="1" i="1" lang="en" sz="1400">
                <a:solidFill>
                  <a:srgbClr val="231F20"/>
                </a:solidFill>
                <a:latin typeface="Georgia"/>
                <a:ea typeface="Georgia"/>
                <a:cs typeface="Georgia"/>
                <a:sym typeface="Georgia"/>
              </a:rPr>
              <a:t>Information for Divorced or Separated Parents</a:t>
            </a:r>
            <a:endParaRPr b="1" i="1" sz="1400">
              <a:solidFill>
                <a:schemeClr val="dk1"/>
              </a:solidFill>
              <a:latin typeface="Georgia"/>
              <a:ea typeface="Georgia"/>
              <a:cs typeface="Georgia"/>
              <a:sym typeface="Georgia"/>
            </a:endParaRPr>
          </a:p>
          <a:p>
            <a:pPr indent="0" lvl="0" marL="155575" rtl="0" algn="just">
              <a:lnSpc>
                <a:spcPct val="115000"/>
              </a:lnSpc>
              <a:spcBef>
                <a:spcPts val="305"/>
              </a:spcBef>
              <a:spcAft>
                <a:spcPts val="0"/>
              </a:spcAft>
              <a:buClr>
                <a:schemeClr val="dk1"/>
              </a:buClr>
              <a:buSzPts val="1150"/>
              <a:buNone/>
            </a:pPr>
            <a:r>
              <a:rPr lang="en" sz="1600">
                <a:solidFill>
                  <a:srgbClr val="231F20"/>
                </a:solidFill>
                <a:latin typeface="Georgia"/>
                <a:ea typeface="Georgia"/>
                <a:cs typeface="Georgia"/>
                <a:sym typeface="Georgia"/>
              </a:rPr>
              <a:t>DWS will consider the financial information of both parents in making a tuition adjustment assessment. DWS is not bound by the assertion that one parent has disclaimed responsibility for education expenses except in the case of a documented court determination.</a:t>
            </a:r>
            <a:endParaRPr sz="1600">
              <a:solidFill>
                <a:srgbClr val="231F20"/>
              </a:solidFill>
              <a:latin typeface="Georgia"/>
              <a:ea typeface="Georgia"/>
              <a:cs typeface="Georgia"/>
              <a:sym typeface="Georgia"/>
            </a:endParaRPr>
          </a:p>
          <a:p>
            <a:pPr indent="0" lvl="0" marL="0" rtl="0" algn="just">
              <a:lnSpc>
                <a:spcPct val="100000"/>
              </a:lnSpc>
              <a:spcBef>
                <a:spcPts val="305"/>
              </a:spcBef>
              <a:spcAft>
                <a:spcPts val="0"/>
              </a:spcAft>
              <a:buSzPts val="1800"/>
              <a:buNone/>
            </a:pPr>
            <a:r>
              <a:t/>
            </a:r>
            <a:endParaRPr sz="1200">
              <a:solidFill>
                <a:srgbClr val="231F20"/>
              </a:solidFill>
              <a:latin typeface="Georgia"/>
              <a:ea typeface="Georgia"/>
              <a:cs typeface="Georgia"/>
              <a:sym typeface="Georgia"/>
            </a:endParaRPr>
          </a:p>
          <a:p>
            <a:pPr indent="0" lvl="0" marL="0" rtl="0" algn="just">
              <a:lnSpc>
                <a:spcPct val="100000"/>
              </a:lnSpc>
              <a:spcBef>
                <a:spcPts val="305"/>
              </a:spcBef>
              <a:spcAft>
                <a:spcPts val="0"/>
              </a:spcAft>
              <a:buSzPts val="1800"/>
              <a:buNone/>
            </a:pPr>
            <a:r>
              <a:rPr b="1" i="1" lang="en" sz="1400">
                <a:solidFill>
                  <a:srgbClr val="231F20"/>
                </a:solidFill>
                <a:latin typeface="Georgia"/>
                <a:ea typeface="Georgia"/>
                <a:cs typeface="Georgia"/>
                <a:sym typeface="Georgia"/>
              </a:rPr>
              <a:t>Information for Step-Parents and Unmarried Partners</a:t>
            </a:r>
            <a:endParaRPr b="1" i="1" sz="1400">
              <a:solidFill>
                <a:schemeClr val="dk1"/>
              </a:solidFill>
              <a:latin typeface="Georgia"/>
              <a:ea typeface="Georgia"/>
              <a:cs typeface="Georgia"/>
              <a:sym typeface="Georgia"/>
            </a:endParaRPr>
          </a:p>
          <a:p>
            <a:pPr indent="0" lvl="0" marL="155575" marR="112395" rtl="0" algn="just">
              <a:lnSpc>
                <a:spcPct val="115000"/>
              </a:lnSpc>
              <a:spcBef>
                <a:spcPts val="305"/>
              </a:spcBef>
              <a:spcAft>
                <a:spcPts val="0"/>
              </a:spcAft>
              <a:buClr>
                <a:schemeClr val="dk1"/>
              </a:buClr>
              <a:buSzPts val="1150"/>
              <a:buNone/>
            </a:pPr>
            <a:r>
              <a:rPr lang="en" sz="1600">
                <a:solidFill>
                  <a:srgbClr val="231F20"/>
                </a:solidFill>
                <a:latin typeface="Georgia"/>
                <a:ea typeface="Georgia"/>
                <a:cs typeface="Georgia"/>
                <a:sym typeface="Georgia"/>
              </a:rPr>
              <a:t>If either parent has remarried or has a significant other/partner living in the home, SSS/TADS and the Tuition Adjustment Committee will require the partner’s financial information to be considered. Therefore, the partner’s financial information must be included on the application in order for it to be accepted. Income, expenses, assets and liabilities for the entire family unit are considered.</a:t>
            </a:r>
            <a:endParaRPr sz="1600">
              <a:solidFill>
                <a:srgbClr val="231F20"/>
              </a:solidFill>
              <a:latin typeface="Georgia"/>
              <a:ea typeface="Georgia"/>
              <a:cs typeface="Georgia"/>
              <a:sym typeface="Georgia"/>
            </a:endParaRPr>
          </a:p>
          <a:p>
            <a:pPr indent="0" lvl="0" marL="457200" rtl="0" algn="l">
              <a:lnSpc>
                <a:spcPct val="115000"/>
              </a:lnSpc>
              <a:spcBef>
                <a:spcPts val="0"/>
              </a:spcBef>
              <a:spcAft>
                <a:spcPts val="1600"/>
              </a:spcAft>
              <a:buSzPts val="1800"/>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9"/>
          <p:cNvSpPr txBox="1"/>
          <p:nvPr>
            <p:ph type="title"/>
          </p:nvPr>
        </p:nvSpPr>
        <p:spPr>
          <a:xfrm>
            <a:off x="311700" y="2926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3200">
                <a:latin typeface="Georgia"/>
                <a:ea typeface="Georgia"/>
                <a:cs typeface="Georgia"/>
                <a:sym typeface="Georgia"/>
              </a:rPr>
              <a:t>Tuition</a:t>
            </a:r>
            <a:r>
              <a:rPr lang="en" sz="3200"/>
              <a:t> Adjustment Process 2025-26</a:t>
            </a:r>
            <a:endParaRPr sz="3200"/>
          </a:p>
          <a:p>
            <a:pPr indent="0" lvl="0" marL="0" rtl="0" algn="l">
              <a:lnSpc>
                <a:spcPct val="100000"/>
              </a:lnSpc>
              <a:spcBef>
                <a:spcPts val="0"/>
              </a:spcBef>
              <a:spcAft>
                <a:spcPts val="0"/>
              </a:spcAft>
              <a:buSzPts val="2800"/>
              <a:buNone/>
            </a:pPr>
            <a:r>
              <a:t/>
            </a:r>
            <a:endParaRPr>
              <a:solidFill>
                <a:srgbClr val="000000"/>
              </a:solidFill>
            </a:endParaRPr>
          </a:p>
        </p:txBody>
      </p:sp>
      <p:sp>
        <p:nvSpPr>
          <p:cNvPr id="110" name="Google Shape;110;p9"/>
          <p:cNvSpPr txBox="1"/>
          <p:nvPr>
            <p:ph idx="1" type="body"/>
          </p:nvPr>
        </p:nvSpPr>
        <p:spPr>
          <a:xfrm>
            <a:off x="311700" y="865325"/>
            <a:ext cx="8520600" cy="3380750"/>
          </a:xfrm>
          <a:prstGeom prst="rect">
            <a:avLst/>
          </a:prstGeom>
          <a:noFill/>
          <a:ln>
            <a:noFill/>
          </a:ln>
        </p:spPr>
        <p:txBody>
          <a:bodyPr anchorCtr="0" anchor="t" bIns="91425" lIns="91425" spcFirstLastPara="1" rIns="91425" wrap="square" tIns="91425">
            <a:noAutofit/>
          </a:bodyPr>
          <a:lstStyle/>
          <a:p>
            <a:pPr indent="-301625" lvl="0" marL="457200" marR="111760" rtl="0" algn="l">
              <a:lnSpc>
                <a:spcPct val="100000"/>
              </a:lnSpc>
              <a:spcBef>
                <a:spcPts val="500"/>
              </a:spcBef>
              <a:spcAft>
                <a:spcPts val="0"/>
              </a:spcAft>
              <a:buClr>
                <a:srgbClr val="231F20"/>
              </a:buClr>
              <a:buSzPts val="1150"/>
              <a:buFont typeface="Georgia"/>
              <a:buChar char="●"/>
            </a:pPr>
            <a:r>
              <a:rPr lang="en" sz="1200">
                <a:solidFill>
                  <a:srgbClr val="231F20"/>
                </a:solidFill>
                <a:highlight>
                  <a:srgbClr val="FFFFFF"/>
                </a:highlight>
                <a:latin typeface="Georgia"/>
                <a:ea typeface="Georgia"/>
                <a:cs typeface="Georgia"/>
                <a:sym typeface="Georgia"/>
              </a:rPr>
              <a:t>Sign the contact(s) in the BigSIS/Ravenna parent portal.</a:t>
            </a:r>
            <a:endParaRPr sz="1200">
              <a:solidFill>
                <a:srgbClr val="231F20"/>
              </a:solidFill>
              <a:highlight>
                <a:srgbClr val="FFFFFF"/>
              </a:highlight>
              <a:latin typeface="Georgia"/>
              <a:ea typeface="Georgia"/>
              <a:cs typeface="Georgia"/>
              <a:sym typeface="Georgia"/>
            </a:endParaRPr>
          </a:p>
          <a:p>
            <a:pPr indent="-301625" lvl="0" marL="457200" marR="82550" rtl="0" algn="l">
              <a:lnSpc>
                <a:spcPct val="100000"/>
              </a:lnSpc>
              <a:spcBef>
                <a:spcPts val="870"/>
              </a:spcBef>
              <a:spcAft>
                <a:spcPts val="0"/>
              </a:spcAft>
              <a:buClr>
                <a:schemeClr val="dk1"/>
              </a:buClr>
              <a:buSzPts val="1150"/>
              <a:buFont typeface="Georgia"/>
              <a:buChar char="●"/>
            </a:pPr>
            <a:r>
              <a:rPr lang="en" sz="1200">
                <a:solidFill>
                  <a:srgbClr val="231F20"/>
                </a:solidFill>
                <a:latin typeface="Georgia"/>
                <a:ea typeface="Georgia"/>
                <a:cs typeface="Georgia"/>
                <a:sym typeface="Georgia"/>
              </a:rPr>
              <a:t>Go to: </a:t>
            </a:r>
            <a:r>
              <a:rPr b="1" lang="en" sz="1200">
                <a:solidFill>
                  <a:srgbClr val="231F20"/>
                </a:solidFill>
                <a:latin typeface="Georgia"/>
                <a:ea typeface="Georgia"/>
                <a:cs typeface="Georgia"/>
                <a:sym typeface="Georgia"/>
              </a:rPr>
              <a:t>m</a:t>
            </a:r>
            <a:r>
              <a:rPr b="1" lang="en" sz="1200">
                <a:solidFill>
                  <a:srgbClr val="231F20"/>
                </a:solidFill>
                <a:uFill>
                  <a:noFill/>
                </a:uFill>
                <a:latin typeface="Georgia"/>
                <a:ea typeface="Georgia"/>
                <a:cs typeface="Georgia"/>
                <a:sym typeface="Georgia"/>
                <a:hlinkClick r:id="rId3">
                  <a:extLst>
                    <a:ext uri="{A12FA001-AC4F-418D-AE19-62706E023703}">
                      <ahyp:hlinkClr val="tx"/>
                    </a:ext>
                  </a:extLst>
                </a:hlinkClick>
              </a:rPr>
              <a:t>ytads.com</a:t>
            </a:r>
            <a:r>
              <a:rPr b="1" lang="en" sz="1200">
                <a:solidFill>
                  <a:srgbClr val="231F20"/>
                </a:solidFill>
                <a:latin typeface="Georgia"/>
                <a:ea typeface="Georgia"/>
                <a:cs typeface="Georgia"/>
                <a:sym typeface="Georgia"/>
              </a:rPr>
              <a:t> and click on Financial Aid Assessment </a:t>
            </a:r>
            <a:r>
              <a:rPr lang="en" sz="1200">
                <a:solidFill>
                  <a:srgbClr val="231F20"/>
                </a:solidFill>
                <a:latin typeface="Georgia"/>
                <a:ea typeface="Georgia"/>
                <a:cs typeface="Georgia"/>
                <a:sym typeface="Georgia"/>
              </a:rPr>
              <a:t>to complete and submit your financial information to SSS/TADS. This application, once complete, will allow SSS/TADS to make a tuition adjustment recommendation to the TA Committee. </a:t>
            </a:r>
            <a:endParaRPr sz="1200">
              <a:solidFill>
                <a:srgbClr val="231F20"/>
              </a:solidFill>
              <a:latin typeface="Georgia"/>
              <a:ea typeface="Georgia"/>
              <a:cs typeface="Georgia"/>
              <a:sym typeface="Georgia"/>
            </a:endParaRPr>
          </a:p>
          <a:p>
            <a:pPr indent="-301625" lvl="0" marL="457200" marR="82550" rtl="0" algn="l">
              <a:lnSpc>
                <a:spcPct val="100000"/>
              </a:lnSpc>
              <a:spcBef>
                <a:spcPts val="870"/>
              </a:spcBef>
              <a:spcAft>
                <a:spcPts val="0"/>
              </a:spcAft>
              <a:buClr>
                <a:schemeClr val="dk1"/>
              </a:buClr>
              <a:buSzPts val="1150"/>
              <a:buFont typeface="Georgia"/>
              <a:buChar char="●"/>
            </a:pPr>
            <a:r>
              <a:rPr lang="en" sz="1200">
                <a:solidFill>
                  <a:srgbClr val="231F20"/>
                </a:solidFill>
                <a:latin typeface="Georgia"/>
                <a:ea typeface="Georgia"/>
                <a:cs typeface="Georgia"/>
                <a:sym typeface="Georgia"/>
              </a:rPr>
              <a:t>Be prepared with </a:t>
            </a:r>
            <a:r>
              <a:rPr b="1" lang="en" sz="1200">
                <a:solidFill>
                  <a:srgbClr val="231F20"/>
                </a:solidFill>
                <a:latin typeface="Georgia"/>
                <a:ea typeface="Georgia"/>
                <a:cs typeface="Georgia"/>
                <a:sym typeface="Georgia"/>
              </a:rPr>
              <a:t>2023 tax returns</a:t>
            </a:r>
            <a:r>
              <a:rPr lang="en" sz="1200">
                <a:solidFill>
                  <a:srgbClr val="231F20"/>
                </a:solidFill>
                <a:latin typeface="Georgia"/>
                <a:ea typeface="Georgia"/>
                <a:cs typeface="Georgia"/>
                <a:sym typeface="Georgia"/>
              </a:rPr>
              <a:t> and other financial information. The application process will take one to two hours.</a:t>
            </a:r>
            <a:r>
              <a:rPr b="1" lang="en" sz="1200">
                <a:solidFill>
                  <a:srgbClr val="205E9E"/>
                </a:solidFill>
                <a:latin typeface="Georgia"/>
                <a:ea typeface="Georgia"/>
                <a:cs typeface="Georgia"/>
                <a:sym typeface="Georgia"/>
              </a:rPr>
              <a:t> </a:t>
            </a:r>
            <a:r>
              <a:rPr b="1" lang="en" sz="1200">
                <a:solidFill>
                  <a:schemeClr val="dk1"/>
                </a:solidFill>
                <a:latin typeface="Georgia"/>
                <a:ea typeface="Georgia"/>
                <a:cs typeface="Georgia"/>
                <a:sym typeface="Georgia"/>
              </a:rPr>
              <a:t>Applications received after 4.15.2025 will require submission of 2024 tax returns. </a:t>
            </a:r>
            <a:endParaRPr b="1" sz="1200">
              <a:solidFill>
                <a:schemeClr val="dk1"/>
              </a:solidFill>
              <a:latin typeface="Georgia"/>
              <a:ea typeface="Georgia"/>
              <a:cs typeface="Georgia"/>
              <a:sym typeface="Georgia"/>
            </a:endParaRPr>
          </a:p>
          <a:p>
            <a:pPr indent="-304800" lvl="0" marL="457200" marR="82550" rtl="0" algn="l">
              <a:lnSpc>
                <a:spcPct val="100000"/>
              </a:lnSpc>
              <a:spcBef>
                <a:spcPts val="870"/>
              </a:spcBef>
              <a:spcAft>
                <a:spcPts val="0"/>
              </a:spcAft>
              <a:buClr>
                <a:schemeClr val="dk1"/>
              </a:buClr>
              <a:buSzPts val="1200"/>
              <a:buFont typeface="Georgia"/>
              <a:buChar char="●"/>
            </a:pPr>
            <a:r>
              <a:rPr b="1" lang="en" sz="1200">
                <a:solidFill>
                  <a:schemeClr val="dk1"/>
                </a:solidFill>
                <a:latin typeface="Georgia"/>
                <a:ea typeface="Georgia"/>
                <a:cs typeface="Georgia"/>
                <a:sym typeface="Georgia"/>
              </a:rPr>
              <a:t>All Financial and Tax documents will be required to be uploaded to SSS/TADS in order to review.</a:t>
            </a:r>
            <a:endParaRPr b="1" sz="1200">
              <a:solidFill>
                <a:schemeClr val="dk1"/>
              </a:solidFill>
              <a:latin typeface="Georgia"/>
              <a:ea typeface="Georgia"/>
              <a:cs typeface="Georgia"/>
              <a:sym typeface="Georgia"/>
            </a:endParaRPr>
          </a:p>
          <a:p>
            <a:pPr indent="-304800" lvl="0" marL="457200" marR="82550" rtl="0" algn="l">
              <a:lnSpc>
                <a:spcPct val="100000"/>
              </a:lnSpc>
              <a:spcBef>
                <a:spcPts val="870"/>
              </a:spcBef>
              <a:spcAft>
                <a:spcPts val="0"/>
              </a:spcAft>
              <a:buClr>
                <a:schemeClr val="dk1"/>
              </a:buClr>
              <a:buSzPts val="1200"/>
              <a:buFont typeface="Georgia"/>
              <a:buChar char="●"/>
            </a:pPr>
            <a:r>
              <a:rPr lang="en" sz="1200">
                <a:solidFill>
                  <a:schemeClr val="dk1"/>
                </a:solidFill>
                <a:latin typeface="Georgia"/>
                <a:ea typeface="Georgia"/>
                <a:cs typeface="Georgia"/>
                <a:sym typeface="Georgia"/>
              </a:rPr>
              <a:t>SSS/</a:t>
            </a:r>
            <a:r>
              <a:rPr lang="en" sz="1200">
                <a:solidFill>
                  <a:schemeClr val="dk1"/>
                </a:solidFill>
                <a:latin typeface="Georgia"/>
                <a:ea typeface="Georgia"/>
                <a:cs typeface="Georgia"/>
                <a:sym typeface="Georgia"/>
              </a:rPr>
              <a:t>TADS has a $60 application fee that will be charged upon submission of the application</a:t>
            </a:r>
            <a:endParaRPr sz="1200">
              <a:solidFill>
                <a:schemeClr val="dk1"/>
              </a:solidFill>
              <a:latin typeface="Georgia"/>
              <a:ea typeface="Georgia"/>
              <a:cs typeface="Georgia"/>
              <a:sym typeface="Georgia"/>
            </a:endParaRPr>
          </a:p>
          <a:p>
            <a:pPr indent="-301625" lvl="0" marL="457200" marR="82550" rtl="0" algn="l">
              <a:lnSpc>
                <a:spcPct val="100000"/>
              </a:lnSpc>
              <a:spcBef>
                <a:spcPts val="870"/>
              </a:spcBef>
              <a:spcAft>
                <a:spcPts val="0"/>
              </a:spcAft>
              <a:buClr>
                <a:schemeClr val="dk1"/>
              </a:buClr>
              <a:buSzPts val="1150"/>
              <a:buFont typeface="Georgia"/>
              <a:buChar char="●"/>
            </a:pPr>
            <a:r>
              <a:rPr lang="en" sz="1200">
                <a:solidFill>
                  <a:srgbClr val="231F20"/>
                </a:solidFill>
                <a:latin typeface="Georgia"/>
                <a:ea typeface="Georgia"/>
                <a:cs typeface="Georgia"/>
                <a:sym typeface="Georgia"/>
              </a:rPr>
              <a:t>SSS/</a:t>
            </a:r>
            <a:r>
              <a:rPr lang="en" sz="1200">
                <a:solidFill>
                  <a:srgbClr val="231F20"/>
                </a:solidFill>
                <a:latin typeface="Georgia"/>
                <a:ea typeface="Georgia"/>
                <a:cs typeface="Georgia"/>
                <a:sym typeface="Georgia"/>
              </a:rPr>
              <a:t>TADS will email you with requests for additional information, so please monitor your email after the application is submitted. Please respond to all questions and requests as quickly as possible.</a:t>
            </a:r>
            <a:endParaRPr sz="1200">
              <a:solidFill>
                <a:srgbClr val="231F20"/>
              </a:solidFill>
              <a:latin typeface="Georgia"/>
              <a:ea typeface="Georgia"/>
              <a:cs typeface="Georgia"/>
              <a:sym typeface="Georgia"/>
            </a:endParaRPr>
          </a:p>
          <a:p>
            <a:pPr indent="-301625" lvl="0" marL="457200" marR="82550" rtl="0" algn="l">
              <a:lnSpc>
                <a:spcPct val="100000"/>
              </a:lnSpc>
              <a:spcBef>
                <a:spcPts val="870"/>
              </a:spcBef>
              <a:spcAft>
                <a:spcPts val="0"/>
              </a:spcAft>
              <a:buClr>
                <a:srgbClr val="231F20"/>
              </a:buClr>
              <a:buSzPts val="1150"/>
              <a:buFont typeface="Georgia"/>
              <a:buChar char="●"/>
            </a:pPr>
            <a:r>
              <a:rPr lang="en" sz="1200">
                <a:solidFill>
                  <a:srgbClr val="231F20"/>
                </a:solidFill>
                <a:latin typeface="Georgia"/>
                <a:ea typeface="Georgia"/>
                <a:cs typeface="Georgia"/>
                <a:sym typeface="Georgia"/>
              </a:rPr>
              <a:t>If you wish to apply for one or more scholarships, please do so at the same time that you apply for Tuition Adjustment. Scholarship applications are submitted online and are available on the DWS website under the Admissions tab.</a:t>
            </a:r>
            <a:endParaRPr sz="1200">
              <a:solidFill>
                <a:srgbClr val="231F20"/>
              </a:solidFill>
              <a:latin typeface="Georgia"/>
              <a:ea typeface="Georgia"/>
              <a:cs typeface="Georgia"/>
              <a:sym typeface="Georgia"/>
            </a:endParaRPr>
          </a:p>
          <a:p>
            <a:pPr indent="0" lvl="0" marL="457200" rtl="0" algn="l">
              <a:lnSpc>
                <a:spcPct val="115000"/>
              </a:lnSpc>
              <a:spcBef>
                <a:spcPts val="0"/>
              </a:spcBef>
              <a:spcAft>
                <a:spcPts val="1600"/>
              </a:spcAft>
              <a:buSzPts val="1800"/>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WS Bridge">
  <a:themeElements>
    <a:clrScheme name="Simple Light">
      <a:dk1>
        <a:srgbClr val="000000"/>
      </a:dk1>
      <a:lt1>
        <a:srgbClr val="FFFFFF"/>
      </a:lt1>
      <a:dk2>
        <a:srgbClr val="595959"/>
      </a:dk2>
      <a:lt2>
        <a:srgbClr val="EEEEEE"/>
      </a:lt2>
      <a:accent1>
        <a:srgbClr val="0E2F53"/>
      </a:accent1>
      <a:accent2>
        <a:srgbClr val="F7C644"/>
      </a:accent2>
      <a:accent3>
        <a:srgbClr val="8FB5D1"/>
      </a:accent3>
      <a:accent4>
        <a:srgbClr val="EAEAEA"/>
      </a:accent4>
      <a:accent5>
        <a:srgbClr val="939393"/>
      </a:accent5>
      <a:accent6>
        <a:srgbClr val="4C4C4C"/>
      </a:accent6>
      <a:hlink>
        <a:srgbClr val="F7C64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lthompson</dc:creator>
</cp:coreProperties>
</file>